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7BAE3-E418-45DF-AD92-CA895BFB124F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DAE93-A115-4EBD-9057-E9301F31A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0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구글에 인공지능이라고 쳐보면 뭔지 알수 없는 로봇얼굴들이 나옵니다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기사들은 인공지능이 사람의 직업을 뺏을지 모른다며 연신 기사를 쏟아내고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불안감은 이세돌 형님이 </a:t>
            </a:r>
            <a:r>
              <a:rPr lang="en-US" altLang="ko-KR" dirty="0" err="1" smtClean="0"/>
              <a:t>DeepQNet</a:t>
            </a:r>
            <a:r>
              <a:rPr lang="ko-KR" altLang="en-US" dirty="0" smtClean="0"/>
              <a:t>이라는 알고리즘을 장착한 알파고에 지고나서 시작되었습니다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알고리즘이 발달하고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원래는 게임용으로 개발된 </a:t>
            </a:r>
            <a:r>
              <a:rPr lang="en-US" altLang="ko-KR" baseline="0" dirty="0" smtClean="0"/>
              <a:t>GPU</a:t>
            </a:r>
            <a:r>
              <a:rPr lang="ko-KR" altLang="en-US" baseline="0" dirty="0" smtClean="0"/>
              <a:t>의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무시무시한 발달이 동반되어 일어난 머신러닝계의 사건중의 하나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나아가 주변 상황을 실시간으로 인식하고 실시간으로 액션을 결정하는 자율주행차의 발전도 이와 무관하지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이미지 인식은 하나의 사진속의 구체적인 구성물을 인식할 정도로 발전하였고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흑백영화를 컬러로 바꾸듯 알고리즘이 뭔가를 생성하는 모델로 진화 하고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41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 그런데 사람의 뉴론은 하나가 아니라 여러개가 복잡하게 엮여서 하나의 네트워크를 이루고 있는것을 보았습니다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11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 그럼 페셉트론 네트워크로 한번 가보자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하여 신경망 구조가 탄생하게 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이런걸 어렵게 어떻게 계산하는지는 이미 많은 수학자들과 컴퓨터 공학자들이 붙어서 최적화 알고리즘을 만들어 놓았기 때문에 우리는 감사하게 갖다쓰면 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피드백을 충실히 드리는 조건입니다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이런 설명으로 뉴랄 네트워크의 작동을 이해하기는 개인적으로도 어려웠기 때문에 좀더 간단하게 설명해보도록 하겠습니다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91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매우 독특한 법원 시스템을 한번 상상해보겠습니다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사건에 대한 서술들을 받아서 지방법원에서 판사 </a:t>
            </a:r>
            <a:r>
              <a:rPr lang="en-US" altLang="ko-KR" dirty="0" smtClean="0"/>
              <a:t>1-4</a:t>
            </a:r>
            <a:r>
              <a:rPr lang="ko-KR" altLang="en-US" dirty="0" smtClean="0"/>
              <a:t>번이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다른 판결을 내린다고 가정을 해봅니다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8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이걸 고등법원에서 사건 서술은 보지 않고 단지 지방법원에서 나온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판결을 고등법원 판사가 읽고 판단을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93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고등법원도 한명의 판사가 아닙니다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0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명의 판사가 서로 다른 판결을 내어 올립니다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57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대법원에서도 고등법원의 판결만 읽고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서로 다른 판결을 내리고 이를 취합해서 하나의 판결로 정리합니다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8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과정을 이미 정답으로 간주하는 판례를 통해 지방법원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고등법원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대법원의 판사들을 훈련시키면 새로운 사건에 대한 서술역시 공정한 법집행을 하게 될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게 신경망 구조가 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실제로 한번 적용해보고 싶은 구조입니다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1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신경망 구조는 사용자의 아이디어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인풋데이터의 성격에 따라서 다양한 구조로 디자인 될수가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 디자인 자체가 이분야의 뜨거운 감자이기도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판단 레이어 수가 많아질수록 </a:t>
            </a:r>
            <a:r>
              <a:rPr lang="en-US" altLang="ko-KR" dirty="0" smtClean="0"/>
              <a:t>DEEP</a:t>
            </a:r>
            <a:r>
              <a:rPr lang="ko-KR" altLang="en-US" dirty="0" smtClean="0"/>
              <a:t>하다고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판단 노드가 하나의 값을 뱉는 것이 아니라 여러 값을 뱉어내는 </a:t>
            </a:r>
            <a:r>
              <a:rPr lang="en-US" altLang="ko-KR" dirty="0" smtClean="0"/>
              <a:t>Convolutional</a:t>
            </a:r>
            <a:r>
              <a:rPr lang="en-US" altLang="ko-KR" baseline="0" dirty="0" smtClean="0"/>
              <a:t> NN</a:t>
            </a:r>
            <a:r>
              <a:rPr lang="ko-KR" altLang="en-US" baseline="0" dirty="0" smtClean="0"/>
              <a:t>되 있고</a:t>
            </a:r>
            <a:r>
              <a:rPr lang="en-US" altLang="ko-KR" baseline="0" dirty="0" smtClean="0"/>
              <a:t>, Input data</a:t>
            </a:r>
            <a:r>
              <a:rPr lang="ko-KR" altLang="en-US" baseline="0" dirty="0" smtClean="0"/>
              <a:t>간의 의존성을 해결하기 위한 </a:t>
            </a:r>
            <a:r>
              <a:rPr lang="en-US" altLang="ko-KR" baseline="0" dirty="0" smtClean="0"/>
              <a:t>recurrent NN</a:t>
            </a:r>
            <a:r>
              <a:rPr lang="ko-KR" altLang="en-US" baseline="0" dirty="0" smtClean="0"/>
              <a:t>도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나아가 최근 이슈가 되고있는 </a:t>
            </a:r>
            <a:r>
              <a:rPr lang="en-US" altLang="ko-KR" dirty="0" smtClean="0"/>
              <a:t>GAN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이라는 구조는 간단히 말하면 짝퉁훈련기인데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짝퉁 판별기와 짝퉁 생성기를 경쟁시켜 훌륭한 짝퉁을 만들어보자는 모델이며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이것의 놀라운 점은 </a:t>
            </a:r>
            <a:r>
              <a:rPr lang="en-US" altLang="ko-KR" baseline="0" dirty="0" smtClean="0"/>
              <a:t>NN</a:t>
            </a:r>
            <a:r>
              <a:rPr lang="ko-KR" altLang="en-US" baseline="0" dirty="0" smtClean="0"/>
              <a:t>을 통해 무언가를 생성할 수 있다 라고 되었기 때문에 단순 창조 작업을 하시는 분들에게 위협이 되고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1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인공지능이라는 단어는 하나의 상상에서 시작한 관념입니다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기계가</a:t>
            </a:r>
            <a:r>
              <a:rPr lang="ko-KR" altLang="en-US" baseline="0" dirty="0" smtClean="0"/>
              <a:t> 일은 잘하는데 사람처럼 알아듣질 못하니 좀 알아듣고 알아서 일을 해줬으면 좋겠다는 꿈과 같은 이야기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이에 먼저 그렇다면 기계가 사람처럼 훈련되게 했보자는 접근이 기계학습이라는 방법이었습니다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관찰값을 통해서 모델을 생성하는 과정을 보통 일컫는데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관찰에서 시작한 모델링이기때문에 관찰값이 적거나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관찰의 방법이 잘못된다면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모델링의 방법이 부적절하다면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편파되고 과적합한 모델이 생성되어 아무짝에도 쓸모없게 되기도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신경망은 바로 이 기계학습의 일종이며 인공지능을 실현하기 위한 하위 방법론입니다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인공지능 그자체가 아니죠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신경망의 발달로 대량의 빅데이터를 소화하는게 가능해졌고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편파 및 과적합을 방지하기 위한 알고리즘의 개발역시 빠르게 발달하고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0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놀라운 </a:t>
            </a:r>
            <a:r>
              <a:rPr lang="en-US" altLang="ko-KR" dirty="0" smtClean="0"/>
              <a:t>NN</a:t>
            </a:r>
            <a:r>
              <a:rPr lang="ko-KR" altLang="en-US" dirty="0" smtClean="0"/>
              <a:t>을 농업에 적용시키기 위해서는 어떤 점을 주의 깊게 살펴 봐야 할 것인지를 보겠습니다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일반적인 질문은 갖고 있는 데이터를 해석하여 정답에 가까운 예측을 하고 싶다가 될 것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중요한점은 질문을 최대한 구체화 시켜서 알고리즘에 먹일 </a:t>
            </a:r>
            <a:r>
              <a:rPr lang="en-US" altLang="ko-KR" dirty="0" err="1" smtClean="0"/>
              <a:t>Answersheet</a:t>
            </a:r>
            <a:r>
              <a:rPr lang="ko-KR" altLang="en-US" dirty="0" smtClean="0"/>
              <a:t>를 만들어보는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데이터를 해석해서 어떤 예측을 하고 싶은가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우리가 가진 데이터는 </a:t>
            </a:r>
            <a:r>
              <a:rPr lang="en-US" altLang="ko-KR" dirty="0" smtClean="0"/>
              <a:t>Genome</a:t>
            </a:r>
            <a:r>
              <a:rPr lang="en-US" altLang="ko-KR" baseline="0" dirty="0" smtClean="0"/>
              <a:t> transcriptome </a:t>
            </a:r>
            <a:r>
              <a:rPr lang="en-US" altLang="ko-KR" baseline="0" dirty="0" err="1" smtClean="0"/>
              <a:t>methylome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interactome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 상당히 많은 인풋데이터를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다양한 데이터를 융합할 수 있다는 것은 새로운 가능성을 열었다는 점에서 좋으나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여전히 네트워크를 디자인 하는 것이 어려울 수 있다는 단점도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성공적으로 훈련을 진행했다고 하더라도 왜 잘 작동하는지에 대해서는 알지 못하는 경우가 대부분이라 블렉박스라고 불립니다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때문에 비과학소리도 좀 듣고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잘되는데 왜 그러세요</a:t>
            </a:r>
            <a:r>
              <a:rPr lang="en-US" altLang="ko-KR" baseline="0" dirty="0" smtClean="0"/>
              <a:t>..  </a:t>
            </a:r>
            <a:r>
              <a:rPr lang="ko-KR" altLang="en-US" baseline="0" dirty="0" smtClean="0"/>
              <a:t>그리고 훈련을 최적화 하기 위해 어떤 </a:t>
            </a:r>
            <a:r>
              <a:rPr lang="en-US" altLang="ko-KR" baseline="0" dirty="0" smtClean="0"/>
              <a:t>Answer data</a:t>
            </a:r>
            <a:r>
              <a:rPr lang="ko-KR" altLang="en-US" baseline="0" dirty="0" smtClean="0"/>
              <a:t>를 얼마나 많이 가지고 있는가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04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오믹스 데이터를 통해서 표현형을 예측하고 싶다면 하나의 샘플에 대해 다양한 오믹스 데이터를 모두 모아 어떤 뉴럴 네트워크에 넣어 훈련시키면 될것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문제는 다양한 오믹스 데이터의 성격이 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가장 상위에 있는 </a:t>
            </a:r>
            <a:r>
              <a:rPr lang="en-US" altLang="ko-KR" dirty="0" err="1" smtClean="0"/>
              <a:t>Interactome</a:t>
            </a:r>
            <a:r>
              <a:rPr lang="ko-KR" altLang="en-US" dirty="0" smtClean="0"/>
              <a:t>은 이후 뉴럴네트워크 훈련에 키 포인트 역할 을 할것으로 생각이 되는데요 그이유는 지금부터 조금 자세히 설명하겠습니다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61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인터엑톰이라는 것은 설명하기 위해서는 네트워크라는 것을 좀 설명해야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네트워크는 페이스북 소셜 네트워크를 상상하면 쉽습니다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계정이라는 노드가 친구라는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로 연결되어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그림은 실제 페이스북 네트워크를 시각화 한것이고요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명백히 어떤 </a:t>
            </a:r>
            <a:r>
              <a:rPr lang="en-US" altLang="ko-KR" dirty="0" smtClean="0"/>
              <a:t>Community</a:t>
            </a:r>
            <a:r>
              <a:rPr lang="ko-KR" altLang="en-US" dirty="0" smtClean="0"/>
              <a:t>로 구성되어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6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단백질이라는 노드가 </a:t>
            </a:r>
            <a:r>
              <a:rPr lang="en-US" altLang="ko-KR" dirty="0" smtClean="0"/>
              <a:t>protein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protein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interactio</a:t>
            </a:r>
            <a:r>
              <a:rPr lang="ko-KR" altLang="en-US" baseline="0" dirty="0" smtClean="0"/>
              <a:t>이라는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로 연결되어 있는것이 바로 </a:t>
            </a:r>
            <a:r>
              <a:rPr lang="en-US" altLang="ko-KR" baseline="0" dirty="0" smtClean="0"/>
              <a:t>PPI network </a:t>
            </a:r>
            <a:r>
              <a:rPr lang="ko-KR" altLang="en-US" baseline="0" dirty="0" smtClean="0"/>
              <a:t>이고</a:t>
            </a:r>
            <a:r>
              <a:rPr lang="en-US" altLang="ko-KR" baseline="0" dirty="0" smtClean="0"/>
              <a:t>, Protein </a:t>
            </a:r>
            <a:r>
              <a:rPr lang="en-US" altLang="ko-KR" baseline="0" dirty="0" err="1" smtClean="0"/>
              <a:t>protein</a:t>
            </a:r>
            <a:r>
              <a:rPr lang="en-US" altLang="ko-KR" baseline="0" dirty="0" smtClean="0"/>
              <a:t> interaction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HT-Y2H</a:t>
            </a:r>
            <a:r>
              <a:rPr lang="ko-KR" altLang="en-US" baseline="0" dirty="0" smtClean="0"/>
              <a:t>를 통해 작성되고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실제 아라비돕시스 인터엑톰 맵이고요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페이스북처럼 명확하지는 않지만 꽤 명백한 커뮤니티를 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보시고 유전학책에 나오는 </a:t>
            </a:r>
            <a:r>
              <a:rPr lang="en-US" altLang="ko-KR" baseline="0" dirty="0" smtClean="0"/>
              <a:t>EPISTASIS</a:t>
            </a:r>
            <a:r>
              <a:rPr lang="ko-KR" altLang="en-US" baseline="0" dirty="0" smtClean="0"/>
              <a:t>를 떠올리시는 분들이 계실 것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실제로 상당히 많은 유전자들이 맨델의 독립을 법칙을 따르지 않기 때문에 하위 분석을 위해 이러한유전자들 간의 상호 작용을 고려하는 것은 필수 적이라 할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10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그림은 아라비돕시스의 가뭄 저항성에 대해 </a:t>
            </a:r>
            <a:r>
              <a:rPr lang="en-US" altLang="ko-KR" dirty="0" smtClean="0"/>
              <a:t>High-throughput</a:t>
            </a:r>
            <a:r>
              <a:rPr lang="en-US" altLang="ko-KR" baseline="0" dirty="0" smtClean="0"/>
              <a:t> phenotyping </a:t>
            </a:r>
            <a:r>
              <a:rPr lang="ko-KR" altLang="en-US" baseline="0" dirty="0" smtClean="0"/>
              <a:t>기술로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를 한 결과를 개략적으로 나타낸 것입니다</a:t>
            </a:r>
            <a:r>
              <a:rPr lang="en-US" altLang="ko-KR" baseline="0" dirty="0" smtClean="0"/>
              <a:t>. GWAS</a:t>
            </a:r>
            <a:r>
              <a:rPr lang="ko-KR" altLang="en-US" baseline="0" dirty="0" smtClean="0"/>
              <a:t>를 하면 유전자 목록이 결과로 나오게 되는데 왜 이러한 </a:t>
            </a:r>
            <a:r>
              <a:rPr lang="en-US" altLang="ko-KR" baseline="0" dirty="0" smtClean="0"/>
              <a:t>SNP</a:t>
            </a:r>
            <a:r>
              <a:rPr lang="ko-KR" altLang="en-US" baseline="0" dirty="0" smtClean="0"/>
              <a:t>들이 혹은 이러한 유전자들이 가뭄저항성에 관계가 되었는지를 이해하기는 어려운 경우가 대부분입니다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68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그런데 이를 네트워크에 비추어 본다면 각각의 </a:t>
            </a:r>
            <a:r>
              <a:rPr lang="en-US" altLang="ko-KR" dirty="0" smtClean="0"/>
              <a:t>SNP</a:t>
            </a:r>
            <a:r>
              <a:rPr lang="ko-KR" altLang="en-US" dirty="0" smtClean="0"/>
              <a:t>들이 </a:t>
            </a:r>
            <a:r>
              <a:rPr lang="en-US" altLang="ko-KR" dirty="0" smtClean="0"/>
              <a:t>community</a:t>
            </a:r>
            <a:r>
              <a:rPr lang="ko-KR" altLang="en-US" dirty="0" smtClean="0"/>
              <a:t>베이스로 묶이는 것을 확인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상당히 많은 </a:t>
            </a:r>
            <a:r>
              <a:rPr lang="en-US" altLang="ko-KR" dirty="0" smtClean="0"/>
              <a:t>SNP</a:t>
            </a:r>
            <a:r>
              <a:rPr lang="ko-KR" altLang="en-US" dirty="0" smtClean="0"/>
              <a:t>가 집적되어있는 </a:t>
            </a:r>
            <a:r>
              <a:rPr lang="en-US" altLang="ko-KR" dirty="0" smtClean="0"/>
              <a:t>community2</a:t>
            </a:r>
            <a:r>
              <a:rPr lang="ko-KR" altLang="en-US" dirty="0" smtClean="0"/>
              <a:t>번을 확인하면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CSN </a:t>
            </a:r>
            <a:r>
              <a:rPr lang="ko-KR" altLang="en-US" dirty="0" smtClean="0"/>
              <a:t>유전자의 기능 군에 해당하며 이들은 </a:t>
            </a:r>
            <a:r>
              <a:rPr lang="en-US" altLang="ko-KR" dirty="0" err="1" smtClean="0"/>
              <a:t>Neddylation</a:t>
            </a:r>
            <a:r>
              <a:rPr lang="ko-KR" altLang="en-US" dirty="0" smtClean="0"/>
              <a:t>이라는 현상에 관여하고 있다는 것을 알수 있고 이는 </a:t>
            </a:r>
            <a:r>
              <a:rPr lang="en-US" altLang="ko-KR" dirty="0" smtClean="0"/>
              <a:t>stress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관련된 입자를 생성하는데 역할을 한다는 기존 보고를 찾을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네트워크를활용하는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연구는 상당히 효과적이며 이미 인간의 암관련 </a:t>
            </a:r>
            <a:r>
              <a:rPr lang="en-US" altLang="ko-KR" baseline="0" dirty="0" smtClean="0"/>
              <a:t>GWAS</a:t>
            </a:r>
            <a:r>
              <a:rPr lang="ko-KR" altLang="en-US" baseline="0" dirty="0" smtClean="0"/>
              <a:t>는 이러한 </a:t>
            </a:r>
            <a:r>
              <a:rPr lang="en-US" altLang="ko-KR" baseline="0" dirty="0" smtClean="0"/>
              <a:t>human </a:t>
            </a:r>
            <a:r>
              <a:rPr lang="en-US" altLang="ko-KR" baseline="0" dirty="0" err="1" smtClean="0"/>
              <a:t>interactome</a:t>
            </a:r>
            <a:r>
              <a:rPr lang="ko-KR" altLang="en-US" baseline="0" dirty="0" smtClean="0"/>
              <a:t>을 활용하여 의미를 많이 찾아내고 있습ㄴ디ㅏ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2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en-US" altLang="ko-KR" dirty="0" smtClean="0"/>
              <a:t>GWAS</a:t>
            </a:r>
            <a:r>
              <a:rPr lang="ko-KR" altLang="en-US" dirty="0" smtClean="0"/>
              <a:t>데이터와 </a:t>
            </a:r>
            <a:r>
              <a:rPr lang="en-US" altLang="ko-KR" dirty="0" smtClean="0"/>
              <a:t>PPI</a:t>
            </a:r>
            <a:r>
              <a:rPr lang="ko-KR" altLang="en-US" dirty="0" smtClean="0"/>
              <a:t>데이터를 어떻게 묶어서 </a:t>
            </a:r>
            <a:r>
              <a:rPr lang="en-US" altLang="ko-KR" dirty="0" smtClean="0"/>
              <a:t>NN</a:t>
            </a:r>
            <a:r>
              <a:rPr lang="ko-KR" altLang="en-US" dirty="0" smtClean="0"/>
              <a:t>를 설계 해야할것인가를 생각해본다면 다음과 같이 </a:t>
            </a:r>
            <a:r>
              <a:rPr lang="en-US" altLang="ko-KR" dirty="0" smtClean="0"/>
              <a:t>hidden</a:t>
            </a:r>
            <a:r>
              <a:rPr lang="en-US" altLang="ko-KR" baseline="0" dirty="0" smtClean="0"/>
              <a:t> layer </a:t>
            </a:r>
            <a:r>
              <a:rPr lang="ko-KR" altLang="en-US" baseline="0" dirty="0" smtClean="0"/>
              <a:t>간의 </a:t>
            </a:r>
            <a:r>
              <a:rPr lang="en-US" altLang="ko-KR" baseline="0" dirty="0" smtClean="0"/>
              <a:t>interaction </a:t>
            </a:r>
            <a:r>
              <a:rPr lang="ko-KR" altLang="en-US" baseline="0" dirty="0" smtClean="0"/>
              <a:t>을 단백질 상호작용 네트워크에 따라서 설계한다면 마치 문법인식 알고리즘인 </a:t>
            </a:r>
            <a:r>
              <a:rPr lang="en-US" altLang="ko-KR" baseline="0" dirty="0" smtClean="0"/>
              <a:t>recurrent NN </a:t>
            </a:r>
            <a:r>
              <a:rPr lang="ko-KR" altLang="en-US" baseline="0" dirty="0" smtClean="0"/>
              <a:t>처럼 디자인 할 수 있을 거라 생각하빈다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78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커뮤니티별로 정보를 취합하여 표현형을 예측하는 </a:t>
            </a:r>
            <a:r>
              <a:rPr lang="en-US" altLang="ko-KR" dirty="0" smtClean="0"/>
              <a:t>DNN</a:t>
            </a:r>
            <a:r>
              <a:rPr lang="ko-KR" altLang="en-US" dirty="0" smtClean="0"/>
              <a:t>을 구축하서 훈련을 해본다면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사실 안해봐서 모릅니다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데이터가 있다면 꼭 테스트 해보고 싶은 토픽이기도 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0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또 다른 질문을 상상해본다면</a:t>
            </a:r>
            <a:r>
              <a:rPr lang="en-US" altLang="ko-KR" dirty="0" smtClean="0"/>
              <a:t>, genotype </a:t>
            </a:r>
            <a:r>
              <a:rPr lang="ko-KR" altLang="en-US" dirty="0" smtClean="0"/>
              <a:t>데이터를 통해서 어떤 교배조합의 잡종강세를 예측하고 싶다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이젠 네트워크 구조 이전에 </a:t>
            </a:r>
            <a:r>
              <a:rPr lang="en-US" altLang="ko-KR" dirty="0" smtClean="0"/>
              <a:t>input data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anser</a:t>
            </a:r>
            <a:r>
              <a:rPr lang="en-US" altLang="ko-KR" baseline="0" dirty="0" smtClean="0"/>
              <a:t> data </a:t>
            </a:r>
            <a:r>
              <a:rPr lang="ko-KR" altLang="en-US" baseline="0" dirty="0" smtClean="0"/>
              <a:t>의 준비에 집중을 해야합니다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교배조합별로 표현형별 잡종강세가 발생했는지 아닌지를 </a:t>
            </a:r>
            <a:r>
              <a:rPr lang="en-US" altLang="ko-KR" baseline="0" dirty="0" smtClean="0"/>
              <a:t>0,1</a:t>
            </a:r>
            <a:r>
              <a:rPr lang="ko-KR" altLang="en-US" baseline="0" dirty="0" smtClean="0"/>
              <a:t>으로 양분해서 타이핑을 하는 작업이 필요하기 때문에 상당한 노력이 들것 같습니다만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데이터만 마련된다면 농업적으로 매우 훌륭한 모델이 될것 으로 생각합니다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인공지능에 가까워 졌다고 까지 말하는 신경망을 알기 이전에 기계학습에 대해서 알아보도록 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기계학습은 크게 지도 학습과 비지도 학습으로 나눠지는데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지도학습에는 리그레션과 분류 두가지로 나눌수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리그레션은 수량과 같이 양적인 값을 예측하는 모델을 만드는데 사용되고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클라시피 케이션은 이병성 과 같은 질적인 값을 예측하는 방법입니다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큐티엘 맵핑도 넓게 보아 리그레션에 해당합니다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지도학습을 위해서는 이러한 데이터 준비가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흔히 </a:t>
            </a:r>
            <a:r>
              <a:rPr lang="en-US" altLang="ko-KR" dirty="0" smtClean="0"/>
              <a:t>Answer</a:t>
            </a:r>
            <a:r>
              <a:rPr lang="en-US" altLang="ko-KR" baseline="0" dirty="0" smtClean="0"/>
              <a:t> sheet</a:t>
            </a:r>
            <a:r>
              <a:rPr lang="ko-KR" altLang="en-US" baseline="0" dirty="0" smtClean="0"/>
              <a:t>를 준비한다고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인풋 데이터가 들어가면 </a:t>
            </a:r>
            <a:r>
              <a:rPr lang="en-US" altLang="ko-KR" baseline="0" dirty="0" smtClean="0"/>
              <a:t>phenotype</a:t>
            </a:r>
            <a:r>
              <a:rPr lang="ko-KR" altLang="en-US" baseline="0" dirty="0" smtClean="0"/>
              <a:t>을 이렇게 예측해 주라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라는 </a:t>
            </a:r>
            <a:r>
              <a:rPr lang="en-US" altLang="ko-KR" baseline="0" dirty="0" err="1" smtClean="0"/>
              <a:t>Answersheet</a:t>
            </a:r>
            <a:r>
              <a:rPr lang="ko-KR" altLang="en-US" baseline="0" dirty="0" smtClean="0"/>
              <a:t>을 넣어주면 알고리즘이 알아서 모델을 만들어주며 이후 인풋데이터만으로 표현형을 예측하게 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1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이제는 실제로 제가 수행했던 결과를 몇 보여드리겠습니다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이것은 제가 전사체 정보를 이용해서 단백질 상호작용을 예측하는 모델을 작성했습니다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아이디어는 서로 상호작용하는 단백질의 행동은 아마 전사체 수준에서 표가 날것이다 라는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113</a:t>
            </a:r>
            <a:r>
              <a:rPr lang="ko-KR" altLang="en-US" dirty="0" smtClean="0"/>
              <a:t>개의 샘플에서 단백질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단백질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발현값을 가져와 </a:t>
            </a:r>
            <a:r>
              <a:rPr lang="en-US" altLang="ko-KR" dirty="0" err="1" smtClean="0"/>
              <a:t>vetor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multiplicatio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113 x 113 </a:t>
            </a:r>
            <a:r>
              <a:rPr lang="ko-KR" altLang="en-US" dirty="0" smtClean="0"/>
              <a:t>메트릭스를 만듭니다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마치 흑백 사진과 같은 데이터 구조가 되었기때문에  이를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넣고 </a:t>
            </a:r>
            <a:r>
              <a:rPr lang="en-US" altLang="ko-KR" baseline="0" dirty="0" smtClean="0"/>
              <a:t>Deep layer</a:t>
            </a:r>
            <a:r>
              <a:rPr lang="ko-KR" altLang="en-US" baseline="0" dirty="0" smtClean="0"/>
              <a:t>를 통과시켜 예측을 시키고 훈련시켜 보았습니다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37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이제는 실제로 제가 수행했던 결과를 몇 보여드리겠습니다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이것은 제가 전사체 정보를 이용해서 단백질 상호작용을 예측하는 모델을 작성했습니다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아이디어는 서로 상호작용하는 단백질의 행동은 아마 전사체 수준에서 표가 날것이다 라는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113</a:t>
            </a:r>
            <a:r>
              <a:rPr lang="ko-KR" altLang="en-US" dirty="0" smtClean="0"/>
              <a:t>개의 샘플에서 단백질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단백질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발현값을 가져와 </a:t>
            </a:r>
            <a:r>
              <a:rPr lang="en-US" altLang="ko-KR" dirty="0" err="1" smtClean="0"/>
              <a:t>vetor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multiplicatio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113 x 113 </a:t>
            </a:r>
            <a:r>
              <a:rPr lang="ko-KR" altLang="en-US" dirty="0" smtClean="0"/>
              <a:t>메트릭스를 만듭니다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마치 흑백 사진과 같은 데이터 구조가 되었기때문에  이를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넣고 </a:t>
            </a:r>
            <a:r>
              <a:rPr lang="en-US" altLang="ko-KR" baseline="0" dirty="0" smtClean="0"/>
              <a:t>Deep layer</a:t>
            </a:r>
            <a:r>
              <a:rPr lang="ko-KR" altLang="en-US" baseline="0" dirty="0" smtClean="0"/>
              <a:t>를 통과시켜 예측을 시키고 훈련시켜 보았습니다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83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시간동안 훈련해본 결과 </a:t>
            </a:r>
            <a:r>
              <a:rPr lang="en-US" altLang="ko-KR" dirty="0" err="1" smtClean="0"/>
              <a:t>accurac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saturation</a:t>
            </a:r>
            <a:r>
              <a:rPr lang="ko-KR" altLang="en-US" dirty="0" smtClean="0"/>
              <a:t>이 되었고 이를 훈련 세트가 아닌 테스트 세트에 넣어보니 </a:t>
            </a:r>
            <a:r>
              <a:rPr lang="en-US" altLang="ko-KR" dirty="0" err="1" smtClean="0"/>
              <a:t>accurac</a:t>
            </a:r>
            <a:r>
              <a:rPr lang="ko-KR" altLang="en-US" dirty="0" smtClean="0"/>
              <a:t>가 무려 </a:t>
            </a:r>
            <a:r>
              <a:rPr lang="en-US" altLang="ko-KR" dirty="0" smtClean="0"/>
              <a:t>0.77</a:t>
            </a:r>
            <a:r>
              <a:rPr lang="ko-KR" altLang="en-US" dirty="0" smtClean="0"/>
              <a:t>이 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예전에 프로테인 시퀀스 데이터로 해봤을때는 </a:t>
            </a:r>
            <a:r>
              <a:rPr lang="en-US" altLang="ko-KR" dirty="0" smtClean="0"/>
              <a:t>0.55 </a:t>
            </a:r>
            <a:r>
              <a:rPr lang="ko-KR" altLang="en-US" dirty="0" smtClean="0"/>
              <a:t>가 나온것과 대비되는 결과였습니다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3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5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대표적인 적용사례는 다름아닌 </a:t>
            </a:r>
            <a:r>
              <a:rPr lang="en-US" altLang="ko-KR" dirty="0" smtClean="0"/>
              <a:t>Genome selection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유전형정보와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생산량 정보를 가지고 마커 </a:t>
            </a:r>
            <a:r>
              <a:rPr lang="en-US" altLang="ko-KR" baseline="0" dirty="0" smtClean="0"/>
              <a:t>effect</a:t>
            </a:r>
            <a:r>
              <a:rPr lang="ko-KR" altLang="en-US" baseline="0" dirty="0" smtClean="0"/>
              <a:t>라는 </a:t>
            </a:r>
            <a:r>
              <a:rPr lang="en-US" altLang="ko-KR" baseline="0" dirty="0" err="1" smtClean="0"/>
              <a:t>paramete</a:t>
            </a:r>
            <a:r>
              <a:rPr lang="ko-KR" altLang="en-US" baseline="0" dirty="0" smtClean="0"/>
              <a:t>를 훈련하고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이후 육종집단에서 이를 통해 생산량을 예측해보는 시도가 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슬라이드에서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</a:t>
            </a:r>
            <a:r>
              <a:rPr lang="en-US" altLang="ko-KR" baseline="0" dirty="0" smtClean="0"/>
              <a:t>GWAS </a:t>
            </a:r>
            <a:r>
              <a:rPr lang="ko-KR" altLang="en-US" baseline="0" dirty="0" smtClean="0"/>
              <a:t>스러운 데이터와 </a:t>
            </a:r>
            <a:r>
              <a:rPr lang="en-US" altLang="ko-KR" baseline="0" dirty="0" err="1" smtClean="0"/>
              <a:t>Interactome</a:t>
            </a:r>
            <a:r>
              <a:rPr lang="en-US" altLang="ko-KR" baseline="0" dirty="0" smtClean="0"/>
              <a:t> data</a:t>
            </a:r>
            <a:r>
              <a:rPr lang="ko-KR" altLang="en-US" baseline="0" dirty="0" smtClean="0"/>
              <a:t>를 융합하여 </a:t>
            </a:r>
            <a:r>
              <a:rPr lang="en-US" altLang="ko-KR" baseline="0" dirty="0" smtClean="0"/>
              <a:t>Deep RNN </a:t>
            </a:r>
            <a:r>
              <a:rPr lang="ko-KR" altLang="en-US" baseline="0" dirty="0" smtClean="0"/>
              <a:t>을 한번 개략적으로 디자인 해보도록 하겠습니다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나머지 하나 비지도학습은 지도 학습과 달리 인풋데이터는 있지만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Answer</a:t>
            </a:r>
            <a:r>
              <a:rPr lang="ko-KR" altLang="en-US" baseline="0" dirty="0" smtClean="0"/>
              <a:t>가 없는 경우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데이터를 좀 알아서 구분해달라고 컴퓨터에게 요청을 하는 것이구요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유전지도 작성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RNAseq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heatmap</a:t>
            </a:r>
            <a:r>
              <a:rPr lang="en-US" altLang="ko-KR" baseline="0" dirty="0" smtClean="0"/>
              <a:t> clustering </a:t>
            </a:r>
            <a:r>
              <a:rPr lang="ko-KR" altLang="en-US" baseline="0" dirty="0" smtClean="0"/>
              <a:t>등이 이것에 해당합니다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어떤 사람들은 </a:t>
            </a:r>
            <a:r>
              <a:rPr lang="en-US" altLang="ko-KR" baseline="0" dirty="0" smtClean="0"/>
              <a:t>Answer</a:t>
            </a:r>
            <a:r>
              <a:rPr lang="ko-KR" altLang="en-US" baseline="0" dirty="0" smtClean="0"/>
              <a:t>가 없기 때문에 가설에 의한 편파를 줄일 수 있다고도 이야기합니다만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개인적으로는 관찰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분석의 한 방법이기 때문에 어떤것이 낫다고 말할 수 없다고 생각합니다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5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 전통 머신러닝 알고리즘은 다양하게 개발되어 있으며 일일이 다 공부할 필요없이 공개 모듈을 통해서 쉽게 돌려볼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그림을 보시면 알수 있듯 그 자동 범위가 제각각이라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특성에 맞게 골라 사용해야되며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 데이터 특성을 알아보자 라는 것이 상당히 어렵기 때문에 보통 마치 쇼핑하듯 이것저것 다 입어보고 젤 맘에 드는 것을 고르는 방향으로 일하게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이러한 전통 알고리즘으로는 무슨짓을 해도 넘을 수 없는 사차원의 벽이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사차원의 벽때문에 이를 통해 어떤 서비스를 만들어도 사람이 보기엔 참으로 멍청해보이는 서비스가 되었으나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</a:t>
            </a:r>
            <a:r>
              <a:rPr lang="ko-KR" altLang="en-US" baseline="0" dirty="0" smtClean="0"/>
              <a:t> 사차원의 벽을 허물어주는 알고리즘이 있었으니 그것이 뉴랄넷입니다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0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뉴랄넷 즉 신경망은 인간의 인식체계를 모방하 알고리즘을 만들어보자는 시도였습니다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사람의 신경을 봤더니 뉴론이라는 매우 간단한 구조를 가진 단위로 이루어 져 있더라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뉴론에 해당하는 간단한 분류기를 만들자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이를퍼셉트론이라 명하였습니다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매우 기본적인 직선 함수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03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단순한 직선 함수는 여러 입력값을 함수의 상수 계수에 따라 하나의 값으로 바꿔주는 역할을 하구요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과정으로 데이터를 변형시킵니다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6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4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5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9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9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6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0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5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DDCD0-9C82-401E-82CF-F8241392F0D0}" type="datetimeFigureOut">
              <a:rPr lang="ko-KR" altLang="en-US" smtClean="0"/>
              <a:t>2017-11-23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C6D0E-072B-4325-82CE-118A4ADF0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기계학습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2017 11 23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28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236" y="1651155"/>
            <a:ext cx="5100021" cy="375418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22728" y="841216"/>
            <a:ext cx="4701444" cy="5076007"/>
            <a:chOff x="6529890" y="688536"/>
            <a:chExt cx="4701444" cy="5076007"/>
          </a:xfrm>
        </p:grpSpPr>
        <p:sp>
          <p:nvSpPr>
            <p:cNvPr id="5" name="Rectangle 4"/>
            <p:cNvSpPr/>
            <p:nvPr/>
          </p:nvSpPr>
          <p:spPr>
            <a:xfrm>
              <a:off x="6529890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29890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29890" y="182436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65531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65531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65531" y="182180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01170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01170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01170" y="182180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581038" y="487981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6334" t="3499" r="44644" b="49563"/>
            <a:stretch/>
          </p:blipFill>
          <p:spPr>
            <a:xfrm>
              <a:off x="8042233" y="2662422"/>
              <a:ext cx="2538805" cy="199016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970953" y="2294105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input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71803" y="539521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1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995" t="56512" r="45474" b="-13546"/>
          <a:stretch/>
        </p:blipFill>
        <p:spPr>
          <a:xfrm>
            <a:off x="2906937" y="1811970"/>
            <a:ext cx="6000396" cy="40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349" t="51472" r="-9870" b="-8506"/>
          <a:stretch/>
        </p:blipFill>
        <p:spPr>
          <a:xfrm>
            <a:off x="1906477" y="1080450"/>
            <a:ext cx="7775406" cy="52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0368" y="2632049"/>
            <a:ext cx="64633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사건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90388" y="792496"/>
            <a:ext cx="1156453" cy="3510560"/>
            <a:chOff x="2490388" y="792496"/>
            <a:chExt cx="1156453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cxnSp>
        <p:nvCxnSpPr>
          <p:cNvPr id="27" name="Straight Connector 26"/>
          <p:cNvCxnSpPr>
            <a:stCxn id="4" idx="3"/>
            <a:endCxn id="5" idx="1"/>
          </p:cNvCxnSpPr>
          <p:nvPr/>
        </p:nvCxnSpPr>
        <p:spPr>
          <a:xfrm flipV="1">
            <a:off x="1396699" y="1688951"/>
            <a:ext cx="1120589" cy="1127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3"/>
            <a:endCxn id="6" idx="1"/>
          </p:cNvCxnSpPr>
          <p:nvPr/>
        </p:nvCxnSpPr>
        <p:spPr>
          <a:xfrm flipV="1">
            <a:off x="1396699" y="2474258"/>
            <a:ext cx="1120589" cy="342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3"/>
            <a:endCxn id="7" idx="1"/>
          </p:cNvCxnSpPr>
          <p:nvPr/>
        </p:nvCxnSpPr>
        <p:spPr>
          <a:xfrm>
            <a:off x="1396699" y="2816715"/>
            <a:ext cx="1120588" cy="44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3"/>
            <a:endCxn id="8" idx="1"/>
          </p:cNvCxnSpPr>
          <p:nvPr/>
        </p:nvCxnSpPr>
        <p:spPr>
          <a:xfrm>
            <a:off x="1396699" y="2816715"/>
            <a:ext cx="1120587" cy="1228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871" y="3137657"/>
            <a:ext cx="133882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5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490388" y="792496"/>
            <a:ext cx="1156453" cy="3510560"/>
            <a:chOff x="2490388" y="792496"/>
            <a:chExt cx="1156453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92552" y="792496"/>
            <a:ext cx="1129553" cy="1154639"/>
            <a:chOff x="4617674" y="792496"/>
            <a:chExt cx="1129553" cy="1154639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646839" y="1688951"/>
            <a:ext cx="1045713" cy="235592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7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490388" y="792496"/>
            <a:ext cx="1156453" cy="3510560"/>
            <a:chOff x="2490388" y="792496"/>
            <a:chExt cx="1156453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92552" y="792496"/>
            <a:ext cx="1129553" cy="1154639"/>
            <a:chOff x="4617674" y="792496"/>
            <a:chExt cx="1129553" cy="1154639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692552" y="2216074"/>
            <a:ext cx="1129553" cy="51636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판사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3" name="Straight Connector 2"/>
          <p:cNvCxnSpPr>
            <a:stCxn id="5" idx="3"/>
            <a:endCxn id="17" idx="1"/>
          </p:cNvCxnSpPr>
          <p:nvPr/>
        </p:nvCxnSpPr>
        <p:spPr>
          <a:xfrm>
            <a:off x="3646841" y="1688951"/>
            <a:ext cx="1045711" cy="785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17" idx="1"/>
          </p:cNvCxnSpPr>
          <p:nvPr/>
        </p:nvCxnSpPr>
        <p:spPr>
          <a:xfrm>
            <a:off x="3646841" y="2474258"/>
            <a:ext cx="10457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17" idx="1"/>
          </p:cNvCxnSpPr>
          <p:nvPr/>
        </p:nvCxnSpPr>
        <p:spPr>
          <a:xfrm flipV="1">
            <a:off x="3646840" y="2474258"/>
            <a:ext cx="1045712" cy="785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3"/>
            <a:endCxn id="17" idx="1"/>
          </p:cNvCxnSpPr>
          <p:nvPr/>
        </p:nvCxnSpPr>
        <p:spPr>
          <a:xfrm flipV="1">
            <a:off x="3646839" y="2474258"/>
            <a:ext cx="1045713" cy="1570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490388" y="792496"/>
            <a:ext cx="1156453" cy="3510560"/>
            <a:chOff x="2490388" y="792496"/>
            <a:chExt cx="1156453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92550" y="792496"/>
            <a:ext cx="1129555" cy="3510560"/>
            <a:chOff x="4617672" y="792496"/>
            <a:chExt cx="1129555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646839" y="1688951"/>
            <a:ext cx="1045713" cy="235592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" idx="3"/>
              <a:endCxn id="14" idx="1"/>
            </p:cNvCxnSpPr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" idx="3"/>
              <a:endCxn id="15" idx="1"/>
            </p:cNvCxnSpPr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" idx="3"/>
              <a:endCxn id="16" idx="1"/>
            </p:cNvCxnSpPr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" idx="3"/>
              <a:endCxn id="15" idx="1"/>
            </p:cNvCxnSpPr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" idx="3"/>
              <a:endCxn id="16" idx="1"/>
            </p:cNvCxnSpPr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3"/>
              <a:endCxn id="14" idx="1"/>
            </p:cNvCxnSpPr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3"/>
              <a:endCxn id="15" idx="1"/>
            </p:cNvCxnSpPr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" idx="3"/>
              <a:endCxn id="16" idx="1"/>
            </p:cNvCxnSpPr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" idx="3"/>
              <a:endCxn id="14" idx="1"/>
            </p:cNvCxnSpPr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" idx="3"/>
              <a:endCxn id="15" idx="1"/>
            </p:cNvCxnSpPr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" idx="3"/>
              <a:endCxn id="16" idx="1"/>
            </p:cNvCxnSpPr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" idx="3"/>
              <a:endCxn id="14" idx="1"/>
            </p:cNvCxnSpPr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692550" y="792496"/>
            <a:ext cx="1129555" cy="3510560"/>
            <a:chOff x="4617672" y="792496"/>
            <a:chExt cx="1129555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67813" y="792496"/>
            <a:ext cx="1129555" cy="3510560"/>
            <a:chOff x="6867813" y="792496"/>
            <a:chExt cx="1129555" cy="3510560"/>
          </a:xfrm>
        </p:grpSpPr>
        <p:sp>
          <p:nvSpPr>
            <p:cNvPr id="11" name="TextBox 10"/>
            <p:cNvSpPr txBox="1"/>
            <p:nvPr/>
          </p:nvSpPr>
          <p:spPr>
            <a:xfrm>
              <a:off x="6960197" y="7924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대법원</a:t>
              </a:r>
              <a:endParaRPr lang="ko-KR" alt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67815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867815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867814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867813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117956" y="2547776"/>
            <a:ext cx="64633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판결</a:t>
            </a:r>
            <a:endParaRPr lang="ko-KR" alt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5822102" y="1699710"/>
            <a:ext cx="1045713" cy="2355921"/>
            <a:chOff x="3646839" y="1688951"/>
            <a:chExt cx="1045713" cy="23559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>
            <a:stCxn id="17" idx="3"/>
            <a:endCxn id="22" idx="1"/>
          </p:cNvCxnSpPr>
          <p:nvPr/>
        </p:nvCxnSpPr>
        <p:spPr>
          <a:xfrm>
            <a:off x="7997368" y="1688951"/>
            <a:ext cx="1120588" cy="10434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8" idx="3"/>
            <a:endCxn id="22" idx="1"/>
          </p:cNvCxnSpPr>
          <p:nvPr/>
        </p:nvCxnSpPr>
        <p:spPr>
          <a:xfrm>
            <a:off x="7997368" y="2474258"/>
            <a:ext cx="1120588" cy="258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" idx="3"/>
            <a:endCxn id="22" idx="1"/>
          </p:cNvCxnSpPr>
          <p:nvPr/>
        </p:nvCxnSpPr>
        <p:spPr>
          <a:xfrm flipV="1">
            <a:off x="7997367" y="2732442"/>
            <a:ext cx="1120589" cy="527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0" idx="3"/>
            <a:endCxn id="22" idx="1"/>
          </p:cNvCxnSpPr>
          <p:nvPr/>
        </p:nvCxnSpPr>
        <p:spPr>
          <a:xfrm flipV="1">
            <a:off x="7997366" y="2732442"/>
            <a:ext cx="1120590" cy="131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0368" y="2632049"/>
            <a:ext cx="64633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사건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90388" y="792496"/>
            <a:ext cx="1156453" cy="3510560"/>
            <a:chOff x="2490388" y="792496"/>
            <a:chExt cx="1156453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92550" y="792496"/>
            <a:ext cx="1129555" cy="3510560"/>
            <a:chOff x="4617672" y="792496"/>
            <a:chExt cx="1129555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67813" y="792496"/>
            <a:ext cx="1129555" cy="3510560"/>
            <a:chOff x="6867813" y="792496"/>
            <a:chExt cx="1129555" cy="3510560"/>
          </a:xfrm>
        </p:grpSpPr>
        <p:sp>
          <p:nvSpPr>
            <p:cNvPr id="11" name="TextBox 10"/>
            <p:cNvSpPr txBox="1"/>
            <p:nvPr/>
          </p:nvSpPr>
          <p:spPr>
            <a:xfrm>
              <a:off x="6960197" y="79249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대법원</a:t>
              </a:r>
              <a:endParaRPr lang="ko-KR" alt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67815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867815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867814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867813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117956" y="2547776"/>
            <a:ext cx="64633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판결</a:t>
            </a:r>
            <a:endParaRPr lang="ko-KR" altLang="en-US"/>
          </a:p>
        </p:txBody>
      </p:sp>
      <p:cxnSp>
        <p:nvCxnSpPr>
          <p:cNvPr id="27" name="Straight Connector 26"/>
          <p:cNvCxnSpPr>
            <a:stCxn id="4" idx="3"/>
            <a:endCxn id="5" idx="1"/>
          </p:cNvCxnSpPr>
          <p:nvPr/>
        </p:nvCxnSpPr>
        <p:spPr>
          <a:xfrm flipV="1">
            <a:off x="1396699" y="1688951"/>
            <a:ext cx="1120589" cy="1127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3"/>
            <a:endCxn id="6" idx="1"/>
          </p:cNvCxnSpPr>
          <p:nvPr/>
        </p:nvCxnSpPr>
        <p:spPr>
          <a:xfrm flipV="1">
            <a:off x="1396699" y="2474258"/>
            <a:ext cx="1120589" cy="342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3"/>
            <a:endCxn id="7" idx="1"/>
          </p:cNvCxnSpPr>
          <p:nvPr/>
        </p:nvCxnSpPr>
        <p:spPr>
          <a:xfrm>
            <a:off x="1396699" y="2816715"/>
            <a:ext cx="1120588" cy="44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3"/>
            <a:endCxn id="8" idx="1"/>
          </p:cNvCxnSpPr>
          <p:nvPr/>
        </p:nvCxnSpPr>
        <p:spPr>
          <a:xfrm>
            <a:off x="1396699" y="2816715"/>
            <a:ext cx="1120587" cy="1228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3646839" y="1688951"/>
            <a:ext cx="1045713" cy="235592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" idx="3"/>
              <a:endCxn id="14" idx="1"/>
            </p:cNvCxnSpPr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" idx="3"/>
              <a:endCxn id="15" idx="1"/>
            </p:cNvCxnSpPr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" idx="3"/>
              <a:endCxn id="16" idx="1"/>
            </p:cNvCxnSpPr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" idx="3"/>
              <a:endCxn id="15" idx="1"/>
            </p:cNvCxnSpPr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" idx="3"/>
              <a:endCxn id="16" idx="1"/>
            </p:cNvCxnSpPr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3"/>
              <a:endCxn id="14" idx="1"/>
            </p:cNvCxnSpPr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3"/>
              <a:endCxn id="15" idx="1"/>
            </p:cNvCxnSpPr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" idx="3"/>
              <a:endCxn id="16" idx="1"/>
            </p:cNvCxnSpPr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" idx="3"/>
              <a:endCxn id="14" idx="1"/>
            </p:cNvCxnSpPr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" idx="3"/>
              <a:endCxn id="15" idx="1"/>
            </p:cNvCxnSpPr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" idx="3"/>
              <a:endCxn id="16" idx="1"/>
            </p:cNvCxnSpPr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" idx="3"/>
              <a:endCxn id="14" idx="1"/>
            </p:cNvCxnSpPr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872753" y="518518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5822102" y="1699710"/>
            <a:ext cx="1045713" cy="2355921"/>
            <a:chOff x="3646839" y="1688951"/>
            <a:chExt cx="1045713" cy="23559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>
            <a:stCxn id="17" idx="3"/>
            <a:endCxn id="22" idx="1"/>
          </p:cNvCxnSpPr>
          <p:nvPr/>
        </p:nvCxnSpPr>
        <p:spPr>
          <a:xfrm>
            <a:off x="7997368" y="1688951"/>
            <a:ext cx="1120588" cy="10434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8" idx="3"/>
            <a:endCxn id="22" idx="1"/>
          </p:cNvCxnSpPr>
          <p:nvPr/>
        </p:nvCxnSpPr>
        <p:spPr>
          <a:xfrm>
            <a:off x="7997368" y="2474258"/>
            <a:ext cx="1120588" cy="258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" idx="3"/>
            <a:endCxn id="22" idx="1"/>
          </p:cNvCxnSpPr>
          <p:nvPr/>
        </p:nvCxnSpPr>
        <p:spPr>
          <a:xfrm flipV="1">
            <a:off x="7997367" y="2732442"/>
            <a:ext cx="1120589" cy="527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0" idx="3"/>
            <a:endCxn id="22" idx="1"/>
          </p:cNvCxnSpPr>
          <p:nvPr/>
        </p:nvCxnSpPr>
        <p:spPr>
          <a:xfrm flipV="1">
            <a:off x="7997366" y="2732442"/>
            <a:ext cx="1120590" cy="1312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9664" y="3107164"/>
            <a:ext cx="133882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247507" y="2547776"/>
            <a:ext cx="133882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3" name="Straight Connector 2"/>
          <p:cNvCxnSpPr>
            <a:stCxn id="22" idx="3"/>
            <a:endCxn id="88" idx="1"/>
          </p:cNvCxnSpPr>
          <p:nvPr/>
        </p:nvCxnSpPr>
        <p:spPr>
          <a:xfrm>
            <a:off x="9764287" y="2732442"/>
            <a:ext cx="4832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1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ural network structu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03" y="611000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079911" y="3268476"/>
            <a:ext cx="44213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67256" y="326847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Deep NN</a:t>
            </a:r>
            <a:endParaRPr lang="ko-KR" altLang="en-US" dirty="0"/>
          </a:p>
        </p:txBody>
      </p:sp>
      <p:pic>
        <p:nvPicPr>
          <p:cNvPr id="1028" name="Picture 4" descr="neural network structur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82" y="3857509"/>
            <a:ext cx="59817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5871" y="5987418"/>
            <a:ext cx="20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Convolutional NN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3124084"/>
            <a:ext cx="3114675" cy="304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15807" y="598741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Recurrent 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8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42" y="1616196"/>
            <a:ext cx="10513675" cy="3574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02" y="1600200"/>
            <a:ext cx="463531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0" y="1778795"/>
            <a:ext cx="5439769" cy="3249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40" y="1778795"/>
            <a:ext cx="5098984" cy="4059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402" y="2968353"/>
            <a:ext cx="5337344" cy="20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n deep learni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30" y="279828"/>
            <a:ext cx="4982198" cy="58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9230" y="6293223"/>
            <a:ext cx="498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짝퉁 훈련기 </a:t>
            </a:r>
            <a:r>
              <a:rPr lang="en-US" altLang="ko-KR" dirty="0" smtClean="0"/>
              <a:t>(Generative adversarial network)</a:t>
            </a:r>
          </a:p>
        </p:txBody>
      </p:sp>
    </p:spTree>
    <p:extLst>
      <p:ext uri="{BB962C8B-B14F-4D97-AF65-F5344CB8AC3E}">
        <p14:creationId xmlns:p14="http://schemas.microsoft.com/office/powerpoint/2010/main" val="4454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in agriculture science </a:t>
            </a:r>
            <a:endParaRPr lang="ko-KR" alt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64633" y="1497107"/>
            <a:ext cx="7350089" cy="485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Objective</a:t>
            </a:r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해석하여 정답에 가까운 </a:t>
            </a:r>
            <a:r>
              <a:rPr lang="ko-KR" altLang="en-US" dirty="0" smtClean="0"/>
              <a:t>예측을 하도록 </a:t>
            </a:r>
            <a:r>
              <a:rPr lang="ko-KR" altLang="en-US" dirty="0"/>
              <a:t>시스템을 만들자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Keypoints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질문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어떤 데이터를 해석해서 어떤 예측을 하고 싶은가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en-US" altLang="ko-KR" dirty="0" smtClean="0"/>
              <a:t>Input data </a:t>
            </a:r>
            <a:r>
              <a:rPr lang="ko-KR" altLang="en-US" dirty="0"/>
              <a:t>를</a:t>
            </a:r>
            <a:r>
              <a:rPr lang="ko-KR" altLang="en-US" dirty="0" smtClean="0"/>
              <a:t> 위한 데이터 소스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Genome, Transcriptome, </a:t>
            </a:r>
            <a:r>
              <a:rPr lang="en-US" altLang="ko-KR" dirty="0" err="1" smtClean="0"/>
              <a:t>Methylome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Interactome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다양한 데이터를 활용할 수 있다는 것은 장점이자 단점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Network structure</a:t>
            </a:r>
          </a:p>
          <a:p>
            <a:pPr lvl="2"/>
            <a:r>
              <a:rPr lang="ko-KR" altLang="en-US" dirty="0" smtClean="0">
                <a:solidFill>
                  <a:schemeClr val="tx1"/>
                </a:solidFill>
              </a:rPr>
              <a:t>블랙박스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/>
              <a:t>훈련 </a:t>
            </a:r>
            <a:r>
              <a:rPr lang="en-US" altLang="ko-KR" dirty="0" smtClean="0"/>
              <a:t>(Parameter)</a:t>
            </a:r>
          </a:p>
          <a:p>
            <a:pPr lvl="2"/>
            <a:r>
              <a:rPr lang="en-US" altLang="ko-KR" dirty="0" smtClean="0"/>
              <a:t>Answer data</a:t>
            </a:r>
            <a:r>
              <a:rPr lang="ko-KR" altLang="en-US" dirty="0" smtClean="0"/>
              <a:t>를 위한 최대한 많고 정확한 표현형 데이터 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6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032242" y="3786365"/>
            <a:ext cx="3856618" cy="2138075"/>
            <a:chOff x="1968649" y="2113879"/>
            <a:chExt cx="3856618" cy="2138075"/>
          </a:xfrm>
        </p:grpSpPr>
        <p:sp>
          <p:nvSpPr>
            <p:cNvPr id="4" name="Parallelogram 3"/>
            <p:cNvSpPr/>
            <p:nvPr/>
          </p:nvSpPr>
          <p:spPr>
            <a:xfrm>
              <a:off x="1968649" y="3076687"/>
              <a:ext cx="3173506" cy="1151069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2196353" y="2755751"/>
              <a:ext cx="3173506" cy="1151069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2424057" y="2434815"/>
              <a:ext cx="3173506" cy="1151069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2651761" y="2113879"/>
              <a:ext cx="3173506" cy="1151069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16388" y="3882622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Genotype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6436" y="3535703"/>
              <a:ext cx="2179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Expression profile 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049" y="3217445"/>
              <a:ext cx="1985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DNA methylation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0791" y="2911326"/>
              <a:ext cx="145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Interactome</a:t>
              </a:r>
              <a:endParaRPr lang="ko-KR" altLang="en-US" dirty="0"/>
            </a:p>
          </p:txBody>
        </p:sp>
      </p:grpSp>
      <p:pic>
        <p:nvPicPr>
          <p:cNvPr id="13" name="Picture 2" descr="neural network structu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971" y="3910484"/>
            <a:ext cx="3671692" cy="18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9638" y="4670736"/>
            <a:ext cx="11560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Sample 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013589" y="4670736"/>
            <a:ext cx="87716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표현형</a:t>
            </a:r>
            <a:endParaRPr lang="ko-KR" alt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305724" y="4838137"/>
            <a:ext cx="61266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932266" y="4838137"/>
            <a:ext cx="6831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222522" y="4855402"/>
            <a:ext cx="726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2974" y="1604717"/>
            <a:ext cx="6812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오믹스 데이터를 통해서 어떤 샘플의 표현형을 예측하고 싶다</a:t>
            </a:r>
            <a:r>
              <a:rPr lang="en-US" altLang="ko-KR" dirty="0" smtClean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 smtClean="0"/>
              <a:t>샘플 </a:t>
            </a:r>
            <a:r>
              <a:rPr lang="en-US" altLang="ko-KR" dirty="0" err="1" smtClean="0"/>
              <a:t>omic</a:t>
            </a:r>
            <a:r>
              <a:rPr lang="en-US" altLang="ko-KR" dirty="0" smtClean="0"/>
              <a:t> data</a:t>
            </a:r>
          </a:p>
          <a:p>
            <a:pPr marL="800100" lvl="1" indent="-342900">
              <a:buAutoNum type="arabicPeriod"/>
            </a:pPr>
            <a:r>
              <a:rPr lang="ko-KR" altLang="en-US" dirty="0" smtClean="0"/>
              <a:t>표현형 데이터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Down Arrow 27"/>
          <p:cNvSpPr/>
          <p:nvPr/>
        </p:nvSpPr>
        <p:spPr>
          <a:xfrm>
            <a:off x="7573384" y="1710466"/>
            <a:ext cx="1086522" cy="16351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</p:spPr>
        <p:txBody>
          <a:bodyPr/>
          <a:lstStyle/>
          <a:p>
            <a:r>
              <a:rPr lang="en-US" altLang="ko-KR" dirty="0" smtClean="0"/>
              <a:t>Network structure problem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6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75717" y="838200"/>
            <a:ext cx="6005762" cy="5802312"/>
            <a:chOff x="4675717" y="838200"/>
            <a:chExt cx="6005762" cy="58023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717" y="838200"/>
              <a:ext cx="5858932" cy="58023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48587" y="5833426"/>
              <a:ext cx="2132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Facebook network</a:t>
              </a:r>
              <a:endParaRPr lang="ko-KR" alt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Interactome</a:t>
            </a:r>
            <a:r>
              <a:rPr lang="en-US" altLang="ko-KR" dirty="0" smtClean="0"/>
              <a:t> network?</a:t>
            </a:r>
            <a:endParaRPr lang="ko-KR" altLang="en-US" dirty="0"/>
          </a:p>
        </p:txBody>
      </p:sp>
      <p:pic>
        <p:nvPicPr>
          <p:cNvPr id="4" name="Picture 2" descr="가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572000"/>
            <a:ext cx="459271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가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29" y="3619500"/>
            <a:ext cx="459271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가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64" y="2031207"/>
            <a:ext cx="459271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가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652" y="4532313"/>
            <a:ext cx="459271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857497" y="1499279"/>
            <a:ext cx="2079106" cy="628889"/>
            <a:chOff x="127000" y="1870631"/>
            <a:chExt cx="2079106" cy="628889"/>
          </a:xfrm>
        </p:grpSpPr>
        <p:sp>
          <p:nvSpPr>
            <p:cNvPr id="10" name="Oval 9"/>
            <p:cNvSpPr/>
            <p:nvPr/>
          </p:nvSpPr>
          <p:spPr>
            <a:xfrm>
              <a:off x="127000" y="1980407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668473" y="1980407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cxnSp>
          <p:nvCxnSpPr>
            <p:cNvPr id="13" name="Straight Connector 12"/>
            <p:cNvCxnSpPr>
              <a:stCxn id="10" idx="6"/>
              <a:endCxn id="11" idx="2"/>
            </p:cNvCxnSpPr>
            <p:nvPr/>
          </p:nvCxnSpPr>
          <p:spPr>
            <a:xfrm>
              <a:off x="664633" y="2239964"/>
              <a:ext cx="10038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19902" y="1870631"/>
              <a:ext cx="7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edge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61456" y="2365226"/>
            <a:ext cx="2137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Social network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Node : </a:t>
            </a:r>
            <a:r>
              <a:rPr lang="ko-KR" altLang="en-US" dirty="0" smtClean="0"/>
              <a:t>계정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Edge : </a:t>
            </a:r>
            <a:r>
              <a:rPr lang="ko-KR" altLang="en-US" dirty="0" smtClean="0"/>
              <a:t>친구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44195" y="158038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52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8634" t="7598" r="6911" b="8486"/>
          <a:stretch/>
        </p:blipFill>
        <p:spPr>
          <a:xfrm>
            <a:off x="5063880" y="185620"/>
            <a:ext cx="6780653" cy="667238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57497" y="1499279"/>
            <a:ext cx="2079106" cy="628889"/>
            <a:chOff x="127000" y="1870631"/>
            <a:chExt cx="2079106" cy="628889"/>
          </a:xfrm>
        </p:grpSpPr>
        <p:sp>
          <p:nvSpPr>
            <p:cNvPr id="10" name="Oval 9"/>
            <p:cNvSpPr/>
            <p:nvPr/>
          </p:nvSpPr>
          <p:spPr>
            <a:xfrm>
              <a:off x="127000" y="1980407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668473" y="1980407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cxnSp>
          <p:nvCxnSpPr>
            <p:cNvPr id="13" name="Straight Connector 12"/>
            <p:cNvCxnSpPr>
              <a:stCxn id="10" idx="6"/>
              <a:endCxn id="11" idx="2"/>
            </p:cNvCxnSpPr>
            <p:nvPr/>
          </p:nvCxnSpPr>
          <p:spPr>
            <a:xfrm>
              <a:off x="664633" y="2239964"/>
              <a:ext cx="10038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19902" y="1870631"/>
              <a:ext cx="7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edge</a:t>
              </a:r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565610" y="6308430"/>
            <a:ext cx="630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err="1" smtClean="0"/>
              <a:t>A.thaliana</a:t>
            </a:r>
            <a:r>
              <a:rPr lang="en-US" altLang="ko-KR" dirty="0" smtClean="0"/>
              <a:t> protein-protein interaction map version 1 (AI-1)</a:t>
            </a:r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61456" y="3491780"/>
            <a:ext cx="1897470" cy="1677602"/>
            <a:chOff x="9379881" y="450566"/>
            <a:chExt cx="1897470" cy="1677602"/>
          </a:xfrm>
        </p:grpSpPr>
        <p:sp>
          <p:nvSpPr>
            <p:cNvPr id="3" name="Rectangle 2"/>
            <p:cNvSpPr/>
            <p:nvPr/>
          </p:nvSpPr>
          <p:spPr>
            <a:xfrm>
              <a:off x="9757187" y="774551"/>
              <a:ext cx="1520164" cy="135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HT-Y2H</a:t>
              </a:r>
              <a:endParaRPr lang="ko-KR" alt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9681877" y="450566"/>
              <a:ext cx="1570620" cy="338554"/>
              <a:chOff x="9746425" y="353747"/>
              <a:chExt cx="1570620" cy="338554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9843247" y="634701"/>
                <a:ext cx="14737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746425" y="353747"/>
                <a:ext cx="145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8000 proteins</a:t>
                </a:r>
                <a:endParaRPr lang="ko-KR" altLang="en-US" sz="16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379881" y="705166"/>
              <a:ext cx="430887" cy="1423002"/>
              <a:chOff x="9250789" y="705166"/>
              <a:chExt cx="430887" cy="1423002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9574306" y="774551"/>
                <a:ext cx="0" cy="1353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0800000">
                <a:off x="9250789" y="705166"/>
                <a:ext cx="430887" cy="135851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1600" dirty="0" smtClean="0"/>
                  <a:t>8000 proteins</a:t>
                </a:r>
                <a:endParaRPr lang="ko-KR" altLang="en-US" sz="1600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04433" y="5730008"/>
            <a:ext cx="1985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2661 proteins</a:t>
            </a:r>
          </a:p>
          <a:p>
            <a:r>
              <a:rPr lang="en-US" altLang="ko-KR" dirty="0" smtClean="0"/>
              <a:t>5664 interactions</a:t>
            </a:r>
            <a:endParaRPr lang="ko-KR" altLang="en-US" dirty="0"/>
          </a:p>
        </p:txBody>
      </p:sp>
      <p:sp>
        <p:nvSpPr>
          <p:cNvPr id="25" name="Down Arrow 24"/>
          <p:cNvSpPr/>
          <p:nvPr/>
        </p:nvSpPr>
        <p:spPr>
          <a:xfrm>
            <a:off x="2088875" y="5312451"/>
            <a:ext cx="154750" cy="4175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022073" y="3363779"/>
            <a:ext cx="194027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“EPISTASIS”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1456" y="2365226"/>
            <a:ext cx="4446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PPI network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Node : protein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Edge : protein </a:t>
            </a:r>
            <a:r>
              <a:rPr lang="en-US" altLang="ko-KR" dirty="0" err="1" smtClean="0"/>
              <a:t>protein</a:t>
            </a:r>
            <a:r>
              <a:rPr lang="en-US" altLang="ko-KR" dirty="0" smtClean="0"/>
              <a:t> interaction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PPI based GWAS analysis</a:t>
            </a:r>
            <a:endParaRPr lang="ko-KR" alt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469051" y="1536687"/>
            <a:ext cx="5695046" cy="11833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1469051" y="1772890"/>
            <a:ext cx="4242548" cy="1183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1469051" y="2009093"/>
            <a:ext cx="4562588" cy="1183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1469051" y="2245295"/>
            <a:ext cx="4128248" cy="118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1469051" y="2481500"/>
            <a:ext cx="4916918" cy="11833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68067" y="144763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Chr1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68067" y="238806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Chr5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68067" y="16781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Chr2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868067" y="190870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Chr3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868067" y="2156504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Chr4</a:t>
            </a:r>
            <a:endParaRPr lang="ko-KR" altLang="en-US" sz="1400" dirty="0"/>
          </a:p>
        </p:txBody>
      </p:sp>
      <p:sp>
        <p:nvSpPr>
          <p:cNvPr id="29" name="5-Point Star 28"/>
          <p:cNvSpPr/>
          <p:nvPr/>
        </p:nvSpPr>
        <p:spPr>
          <a:xfrm>
            <a:off x="4658105" y="2462105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5-Point Star 29"/>
          <p:cNvSpPr/>
          <p:nvPr/>
        </p:nvSpPr>
        <p:spPr>
          <a:xfrm>
            <a:off x="2837268" y="1967415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5-Point Star 30"/>
          <p:cNvSpPr/>
          <p:nvPr/>
        </p:nvSpPr>
        <p:spPr>
          <a:xfrm>
            <a:off x="3574357" y="1754452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5-Point Star 32"/>
          <p:cNvSpPr/>
          <p:nvPr/>
        </p:nvSpPr>
        <p:spPr>
          <a:xfrm>
            <a:off x="3306863" y="2462330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5-Point Star 33"/>
          <p:cNvSpPr/>
          <p:nvPr/>
        </p:nvSpPr>
        <p:spPr>
          <a:xfrm>
            <a:off x="4316574" y="1507609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5-Point Star 34"/>
          <p:cNvSpPr/>
          <p:nvPr/>
        </p:nvSpPr>
        <p:spPr>
          <a:xfrm>
            <a:off x="3412149" y="1749654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5-Point Star 35"/>
          <p:cNvSpPr/>
          <p:nvPr/>
        </p:nvSpPr>
        <p:spPr>
          <a:xfrm>
            <a:off x="4477853" y="1507609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5-Point Star 37"/>
          <p:cNvSpPr/>
          <p:nvPr/>
        </p:nvSpPr>
        <p:spPr>
          <a:xfrm>
            <a:off x="2228562" y="1964974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5-Point Star 38"/>
          <p:cNvSpPr/>
          <p:nvPr/>
        </p:nvSpPr>
        <p:spPr>
          <a:xfrm>
            <a:off x="2964168" y="2458652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5-Point Star 39"/>
          <p:cNvSpPr/>
          <p:nvPr/>
        </p:nvSpPr>
        <p:spPr>
          <a:xfrm>
            <a:off x="5329273" y="2468238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109273" y="1173825"/>
            <a:ext cx="423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Drought tolerance GWAS in </a:t>
            </a:r>
            <a:r>
              <a:rPr lang="en-US" altLang="ko-KR" i="1" dirty="0" err="1" smtClean="0"/>
              <a:t>A.thaliana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6470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65" y="2670568"/>
            <a:ext cx="4329887" cy="36443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64" y="2670568"/>
            <a:ext cx="4202400" cy="3772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PPI based GWAS analysis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38545" y="6497861"/>
            <a:ext cx="1393613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Community 2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944040" y="6497861"/>
            <a:ext cx="1443044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Community 17</a:t>
            </a:r>
            <a:endParaRPr lang="ko-KR" alt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1469051" y="1536687"/>
            <a:ext cx="5695046" cy="11833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1469051" y="1772890"/>
            <a:ext cx="4242548" cy="1183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1469051" y="2009093"/>
            <a:ext cx="4562588" cy="1183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1469051" y="2245295"/>
            <a:ext cx="4128248" cy="118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1469051" y="2481500"/>
            <a:ext cx="4916918" cy="11833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68067" y="144763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Chr1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68067" y="238806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Chr5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68067" y="16781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Chr2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868067" y="190870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Chr3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868067" y="2156504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Chr4</a:t>
            </a:r>
            <a:endParaRPr lang="ko-KR" alt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2743" y="2783911"/>
            <a:ext cx="3867192" cy="4014009"/>
            <a:chOff x="150215" y="3551820"/>
            <a:chExt cx="2848417" cy="295655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215" y="3551820"/>
              <a:ext cx="2848417" cy="26200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190209" y="6281680"/>
              <a:ext cx="949525" cy="2266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Community 1</a:t>
              </a:r>
              <a:endParaRPr lang="ko-KR" altLang="en-US" sz="1400" dirty="0"/>
            </a:p>
          </p:txBody>
        </p:sp>
      </p:grpSp>
      <p:sp>
        <p:nvSpPr>
          <p:cNvPr id="29" name="5-Point Star 28"/>
          <p:cNvSpPr/>
          <p:nvPr/>
        </p:nvSpPr>
        <p:spPr>
          <a:xfrm>
            <a:off x="4658105" y="2462105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5-Point Star 29"/>
          <p:cNvSpPr/>
          <p:nvPr/>
        </p:nvSpPr>
        <p:spPr>
          <a:xfrm>
            <a:off x="2837268" y="1967415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5-Point Star 30"/>
          <p:cNvSpPr/>
          <p:nvPr/>
        </p:nvSpPr>
        <p:spPr>
          <a:xfrm>
            <a:off x="3574357" y="1754452"/>
            <a:ext cx="180252" cy="1552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5-Point Star 32"/>
          <p:cNvSpPr/>
          <p:nvPr/>
        </p:nvSpPr>
        <p:spPr>
          <a:xfrm>
            <a:off x="3306863" y="2462330"/>
            <a:ext cx="180252" cy="155208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5-Point Star 33"/>
          <p:cNvSpPr/>
          <p:nvPr/>
        </p:nvSpPr>
        <p:spPr>
          <a:xfrm>
            <a:off x="4316574" y="1507609"/>
            <a:ext cx="180252" cy="155208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5-Point Star 34"/>
          <p:cNvSpPr/>
          <p:nvPr/>
        </p:nvSpPr>
        <p:spPr>
          <a:xfrm>
            <a:off x="3412149" y="1749654"/>
            <a:ext cx="180252" cy="155208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5-Point Star 35"/>
          <p:cNvSpPr/>
          <p:nvPr/>
        </p:nvSpPr>
        <p:spPr>
          <a:xfrm>
            <a:off x="4477853" y="1507609"/>
            <a:ext cx="180252" cy="155208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5-Point Star 37"/>
          <p:cNvSpPr/>
          <p:nvPr/>
        </p:nvSpPr>
        <p:spPr>
          <a:xfrm>
            <a:off x="2228562" y="1964974"/>
            <a:ext cx="180252" cy="1552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5-Point Star 38"/>
          <p:cNvSpPr/>
          <p:nvPr/>
        </p:nvSpPr>
        <p:spPr>
          <a:xfrm>
            <a:off x="2964168" y="2458652"/>
            <a:ext cx="180252" cy="1552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5-Point Star 39"/>
          <p:cNvSpPr/>
          <p:nvPr/>
        </p:nvSpPr>
        <p:spPr>
          <a:xfrm>
            <a:off x="5329273" y="2468238"/>
            <a:ext cx="180252" cy="1552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9273" y="1173825"/>
            <a:ext cx="423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Drought tolerance GWAS in </a:t>
            </a:r>
            <a:r>
              <a:rPr lang="en-US" altLang="ko-KR" i="1" dirty="0" err="1" smtClean="0"/>
              <a:t>A.thaliana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5420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PPI based GWAS analysis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7990" t="51607" r="41530" b="12864"/>
          <a:stretch/>
        </p:blipFill>
        <p:spPr>
          <a:xfrm>
            <a:off x="1129553" y="1600200"/>
            <a:ext cx="2753958" cy="4489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348431" y="2662503"/>
            <a:ext cx="934871" cy="369332"/>
          </a:xfrm>
          <a:prstGeom prst="rect">
            <a:avLst/>
          </a:prstGeom>
          <a:solidFill>
            <a:srgbClr val="33715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CSN5A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8431" y="4603320"/>
            <a:ext cx="90762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CSN5B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5583218" y="3149546"/>
            <a:ext cx="4744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“Encodes </a:t>
            </a:r>
            <a:r>
              <a:rPr lang="en-US" altLang="ko-KR" sz="2400" dirty="0"/>
              <a:t>a subunit of the COP9 complex that is involved in </a:t>
            </a:r>
            <a:r>
              <a:rPr lang="en-US" altLang="ko-KR" sz="2400" b="1" dirty="0"/>
              <a:t>protein </a:t>
            </a:r>
            <a:r>
              <a:rPr lang="en-US" altLang="ko-KR" sz="2400" b="1" dirty="0" err="1"/>
              <a:t>deneddylation</a:t>
            </a:r>
            <a:r>
              <a:rPr lang="en-US" altLang="ko-KR" sz="2400" dirty="0" smtClean="0"/>
              <a:t>.”</a:t>
            </a:r>
            <a:endParaRPr lang="ko-KR" alt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18" y="4603320"/>
            <a:ext cx="57626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/>
          <p:nvPr/>
        </p:nvGrpSpPr>
        <p:grpSpPr>
          <a:xfrm>
            <a:off x="317818" y="2657264"/>
            <a:ext cx="2797361" cy="1869229"/>
            <a:chOff x="897975" y="2508970"/>
            <a:chExt cx="2797361" cy="1869229"/>
          </a:xfrm>
        </p:grpSpPr>
        <p:sp>
          <p:nvSpPr>
            <p:cNvPr id="110" name="TextBox 109"/>
            <p:cNvSpPr txBox="1"/>
            <p:nvPr/>
          </p:nvSpPr>
          <p:spPr>
            <a:xfrm>
              <a:off x="1723588" y="2508970"/>
              <a:ext cx="698846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gene1</a:t>
              </a:r>
              <a:endParaRPr lang="ko-KR" altLang="en-US" sz="14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79711" y="3105774"/>
              <a:ext cx="698846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gene2</a:t>
              </a:r>
              <a:endParaRPr lang="ko-KR" altLang="en-US" sz="14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97975" y="3434209"/>
              <a:ext cx="698846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gene3</a:t>
              </a:r>
              <a:endParaRPr lang="ko-KR" altLang="en-US" sz="14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996490" y="3744442"/>
              <a:ext cx="698846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gene4</a:t>
              </a:r>
              <a:endParaRPr lang="ko-KR" altLang="en-US" sz="14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913806" y="4070422"/>
              <a:ext cx="698846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gene5</a:t>
              </a:r>
              <a:endParaRPr lang="ko-KR" altLang="en-US" sz="1400" dirty="0"/>
            </a:p>
          </p:txBody>
        </p:sp>
        <p:cxnSp>
          <p:nvCxnSpPr>
            <p:cNvPr id="116" name="Straight Connector 115"/>
            <p:cNvCxnSpPr>
              <a:stCxn id="114" idx="0"/>
              <a:endCxn id="112" idx="2"/>
            </p:cNvCxnSpPr>
            <p:nvPr/>
          </p:nvCxnSpPr>
          <p:spPr>
            <a:xfrm flipH="1" flipV="1">
              <a:off x="1247398" y="3741986"/>
              <a:ext cx="1015831" cy="328436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8" name="Straight Connector 117"/>
            <p:cNvCxnSpPr>
              <a:stCxn id="114" idx="0"/>
              <a:endCxn id="110" idx="2"/>
            </p:cNvCxnSpPr>
            <p:nvPr/>
          </p:nvCxnSpPr>
          <p:spPr>
            <a:xfrm flipH="1" flipV="1">
              <a:off x="2073011" y="2816747"/>
              <a:ext cx="190218" cy="125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0" name="Straight Connector 119"/>
            <p:cNvCxnSpPr>
              <a:stCxn id="114" idx="0"/>
              <a:endCxn id="113" idx="1"/>
            </p:cNvCxnSpPr>
            <p:nvPr/>
          </p:nvCxnSpPr>
          <p:spPr>
            <a:xfrm flipV="1">
              <a:off x="2263229" y="3898331"/>
              <a:ext cx="733261" cy="172091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2" name="Straight Connector 121"/>
            <p:cNvCxnSpPr>
              <a:stCxn id="114" idx="0"/>
              <a:endCxn id="111" idx="2"/>
            </p:cNvCxnSpPr>
            <p:nvPr/>
          </p:nvCxnSpPr>
          <p:spPr>
            <a:xfrm flipV="1">
              <a:off x="2263229" y="3413551"/>
              <a:ext cx="665905" cy="656871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72" name="TextBox 171"/>
          <p:cNvSpPr txBox="1"/>
          <p:nvPr/>
        </p:nvSpPr>
        <p:spPr>
          <a:xfrm rot="18529549">
            <a:off x="7872215" y="2002268"/>
            <a:ext cx="1222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Hidden layer 2</a:t>
            </a:r>
          </a:p>
          <a:p>
            <a:r>
              <a:rPr lang="en-US" altLang="ko-KR" sz="1200" dirty="0" smtClean="0"/>
              <a:t>- Edges</a:t>
            </a:r>
            <a:endParaRPr lang="ko-KR" altLang="en-US" sz="1200" dirty="0"/>
          </a:p>
        </p:txBody>
      </p:sp>
      <p:sp>
        <p:nvSpPr>
          <p:cNvPr id="173" name="TextBox 172"/>
          <p:cNvSpPr txBox="1"/>
          <p:nvPr/>
        </p:nvSpPr>
        <p:spPr>
          <a:xfrm rot="18529549">
            <a:off x="6571284" y="1670529"/>
            <a:ext cx="1788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Hidden layer 1</a:t>
            </a:r>
          </a:p>
          <a:p>
            <a:r>
              <a:rPr lang="en-US" altLang="ko-KR" sz="1200" dirty="0" smtClean="0"/>
              <a:t>- Represent interaction</a:t>
            </a:r>
            <a:endParaRPr lang="ko-KR" altLang="en-US" sz="1200" dirty="0"/>
          </a:p>
        </p:txBody>
      </p:sp>
      <p:grpSp>
        <p:nvGrpSpPr>
          <p:cNvPr id="201" name="Group 200"/>
          <p:cNvGrpSpPr/>
          <p:nvPr/>
        </p:nvGrpSpPr>
        <p:grpSpPr>
          <a:xfrm>
            <a:off x="4345947" y="2657264"/>
            <a:ext cx="5055554" cy="4365376"/>
            <a:chOff x="4764592" y="1921923"/>
            <a:chExt cx="5055554" cy="4365376"/>
          </a:xfrm>
        </p:grpSpPr>
        <p:sp>
          <p:nvSpPr>
            <p:cNvPr id="3" name="TextBox 2"/>
            <p:cNvSpPr txBox="1"/>
            <p:nvPr/>
          </p:nvSpPr>
          <p:spPr>
            <a:xfrm>
              <a:off x="4764592" y="1921923"/>
              <a:ext cx="8485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gene1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64592" y="2725480"/>
              <a:ext cx="8485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gene2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64592" y="3529037"/>
              <a:ext cx="8485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gene3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4592" y="4332594"/>
              <a:ext cx="8485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gene4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64592" y="5136151"/>
              <a:ext cx="8485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gene5</a:t>
              </a:r>
              <a:endParaRPr lang="ko-KR" alt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55970" y="1921923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55970" y="2748445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55970" y="3574967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5970" y="4401489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55970" y="5228011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62847" y="5640968"/>
              <a:ext cx="251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</a:t>
              </a:r>
            </a:p>
            <a:p>
              <a:r>
                <a:rPr lang="en-US" altLang="ko-KR" dirty="0"/>
                <a:t>:</a:t>
              </a:r>
              <a:endParaRPr lang="ko-KR" altLang="en-US" dirty="0"/>
            </a:p>
          </p:txBody>
        </p:sp>
        <p:cxnSp>
          <p:nvCxnSpPr>
            <p:cNvPr id="129" name="Straight Connector 128"/>
            <p:cNvCxnSpPr>
              <a:stCxn id="7" idx="3"/>
              <a:endCxn id="13" idx="1"/>
            </p:cNvCxnSpPr>
            <p:nvPr/>
          </p:nvCxnSpPr>
          <p:spPr>
            <a:xfrm>
              <a:off x="5613094" y="5320817"/>
              <a:ext cx="1442876" cy="459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" idx="2"/>
              <a:endCxn id="13" idx="0"/>
            </p:cNvCxnSpPr>
            <p:nvPr/>
          </p:nvCxnSpPr>
          <p:spPr>
            <a:xfrm>
              <a:off x="7201199" y="4678961"/>
              <a:ext cx="0" cy="5490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132"/>
            <p:cNvCxnSpPr>
              <a:stCxn id="11" idx="3"/>
              <a:endCxn id="13" idx="3"/>
            </p:cNvCxnSpPr>
            <p:nvPr/>
          </p:nvCxnSpPr>
          <p:spPr>
            <a:xfrm>
              <a:off x="7346427" y="3713703"/>
              <a:ext cx="12700" cy="1653044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>
              <a:stCxn id="10" idx="3"/>
              <a:endCxn id="13" idx="3"/>
            </p:cNvCxnSpPr>
            <p:nvPr/>
          </p:nvCxnSpPr>
          <p:spPr>
            <a:xfrm>
              <a:off x="7346427" y="2887181"/>
              <a:ext cx="12700" cy="2479566"/>
            </a:xfrm>
            <a:prstGeom prst="bentConnector3">
              <a:avLst>
                <a:gd name="adj1" fmla="val 2816472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>
              <a:stCxn id="9" idx="3"/>
              <a:endCxn id="13" idx="3"/>
            </p:cNvCxnSpPr>
            <p:nvPr/>
          </p:nvCxnSpPr>
          <p:spPr>
            <a:xfrm>
              <a:off x="7346427" y="2060659"/>
              <a:ext cx="12700" cy="3306088"/>
            </a:xfrm>
            <a:prstGeom prst="bentConnector3">
              <a:avLst>
                <a:gd name="adj1" fmla="val 4087063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6" idx="3"/>
              <a:endCxn id="12" idx="1"/>
            </p:cNvCxnSpPr>
            <p:nvPr/>
          </p:nvCxnSpPr>
          <p:spPr>
            <a:xfrm>
              <a:off x="5613094" y="4517260"/>
              <a:ext cx="1442876" cy="229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5" idx="3"/>
              <a:endCxn id="11" idx="1"/>
            </p:cNvCxnSpPr>
            <p:nvPr/>
          </p:nvCxnSpPr>
          <p:spPr>
            <a:xfrm>
              <a:off x="5613094" y="3713703"/>
              <a:ext cx="14428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4" idx="3"/>
              <a:endCxn id="10" idx="1"/>
            </p:cNvCxnSpPr>
            <p:nvPr/>
          </p:nvCxnSpPr>
          <p:spPr>
            <a:xfrm flipV="1">
              <a:off x="5613094" y="2887181"/>
              <a:ext cx="1442876" cy="229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3" idx="3"/>
              <a:endCxn id="9" idx="1"/>
            </p:cNvCxnSpPr>
            <p:nvPr/>
          </p:nvCxnSpPr>
          <p:spPr>
            <a:xfrm flipV="1">
              <a:off x="5613094" y="2060659"/>
              <a:ext cx="1442876" cy="459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/>
            <p:cNvSpPr/>
            <p:nvPr/>
          </p:nvSpPr>
          <p:spPr>
            <a:xfrm>
              <a:off x="8353618" y="4287294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353618" y="370011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353618" y="3126046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4" name="Straight Connector 163"/>
            <p:cNvCxnSpPr>
              <a:endCxn id="162" idx="1"/>
            </p:cNvCxnSpPr>
            <p:nvPr/>
          </p:nvCxnSpPr>
          <p:spPr>
            <a:xfrm>
              <a:off x="7862794" y="3264782"/>
              <a:ext cx="4908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endCxn id="161" idx="1"/>
            </p:cNvCxnSpPr>
            <p:nvPr/>
          </p:nvCxnSpPr>
          <p:spPr>
            <a:xfrm>
              <a:off x="7713980" y="3838855"/>
              <a:ext cx="6396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60" idx="1"/>
            </p:cNvCxnSpPr>
            <p:nvPr/>
          </p:nvCxnSpPr>
          <p:spPr>
            <a:xfrm>
              <a:off x="7583095" y="4426030"/>
              <a:ext cx="7705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 174"/>
            <p:cNvSpPr/>
            <p:nvPr/>
          </p:nvSpPr>
          <p:spPr>
            <a:xfrm>
              <a:off x="8353618" y="485867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7" name="Straight Connector 176"/>
            <p:cNvCxnSpPr>
              <a:stCxn id="175" idx="1"/>
            </p:cNvCxnSpPr>
            <p:nvPr/>
          </p:nvCxnSpPr>
          <p:spPr>
            <a:xfrm flipH="1" flipV="1">
              <a:off x="7201198" y="4977654"/>
              <a:ext cx="1152420" cy="197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/>
            <p:cNvSpPr/>
            <p:nvPr/>
          </p:nvSpPr>
          <p:spPr>
            <a:xfrm>
              <a:off x="9536745" y="3977591"/>
              <a:ext cx="283401" cy="2834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1" name="Straight Connector 180"/>
            <p:cNvCxnSpPr>
              <a:stCxn id="162" idx="3"/>
              <a:endCxn id="179" idx="1"/>
            </p:cNvCxnSpPr>
            <p:nvPr/>
          </p:nvCxnSpPr>
          <p:spPr>
            <a:xfrm>
              <a:off x="8644075" y="3264782"/>
              <a:ext cx="892670" cy="8545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1" idx="3"/>
              <a:endCxn id="179" idx="1"/>
            </p:cNvCxnSpPr>
            <p:nvPr/>
          </p:nvCxnSpPr>
          <p:spPr>
            <a:xfrm>
              <a:off x="8644075" y="3838855"/>
              <a:ext cx="892670" cy="280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60" idx="3"/>
              <a:endCxn id="179" idx="1"/>
            </p:cNvCxnSpPr>
            <p:nvPr/>
          </p:nvCxnSpPr>
          <p:spPr>
            <a:xfrm flipV="1">
              <a:off x="8644075" y="4119292"/>
              <a:ext cx="892670" cy="3067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75" idx="3"/>
              <a:endCxn id="179" idx="1"/>
            </p:cNvCxnSpPr>
            <p:nvPr/>
          </p:nvCxnSpPr>
          <p:spPr>
            <a:xfrm flipV="1">
              <a:off x="8644075" y="4119292"/>
              <a:ext cx="892670" cy="878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TextBox 191"/>
          <p:cNvSpPr txBox="1"/>
          <p:nvPr/>
        </p:nvSpPr>
        <p:spPr>
          <a:xfrm>
            <a:off x="111572" y="209983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Community 1</a:t>
            </a:r>
            <a:endParaRPr lang="ko-KR" altLang="en-US" dirty="0"/>
          </a:p>
        </p:txBody>
      </p:sp>
      <p:sp>
        <p:nvSpPr>
          <p:cNvPr id="193" name="TextBox 192"/>
          <p:cNvSpPr txBox="1"/>
          <p:nvPr/>
        </p:nvSpPr>
        <p:spPr>
          <a:xfrm rot="18529549">
            <a:off x="9106627" y="1826882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Hidden layer 3</a:t>
            </a:r>
          </a:p>
          <a:p>
            <a:r>
              <a:rPr lang="en-US" altLang="ko-KR" sz="1200" dirty="0" smtClean="0"/>
              <a:t>- Community value</a:t>
            </a:r>
            <a:endParaRPr lang="ko-KR" altLang="en-US" sz="1200" dirty="0"/>
          </a:p>
        </p:txBody>
      </p:sp>
      <p:sp>
        <p:nvSpPr>
          <p:cNvPr id="202" name="Title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GWAS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PPI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network </a:t>
            </a:r>
            <a:r>
              <a:rPr lang="ko-KR" altLang="en-US" dirty="0" smtClean="0"/>
              <a:t>구조 설계</a:t>
            </a:r>
            <a:endParaRPr lang="ko-KR" altLang="en-US" dirty="0"/>
          </a:p>
        </p:txBody>
      </p:sp>
      <p:sp>
        <p:nvSpPr>
          <p:cNvPr id="203" name="TextBox 202"/>
          <p:cNvSpPr txBox="1"/>
          <p:nvPr/>
        </p:nvSpPr>
        <p:spPr>
          <a:xfrm rot="18576986">
            <a:off x="4325203" y="199023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Genotype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897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77871" y="217050"/>
            <a:ext cx="2762429" cy="1990181"/>
            <a:chOff x="4764592" y="1921923"/>
            <a:chExt cx="5055554" cy="3642255"/>
          </a:xfrm>
        </p:grpSpPr>
        <p:sp>
          <p:nvSpPr>
            <p:cNvPr id="4" name="TextBox 3"/>
            <p:cNvSpPr txBox="1"/>
            <p:nvPr/>
          </p:nvSpPr>
          <p:spPr>
            <a:xfrm>
              <a:off x="4764592" y="1921923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64592" y="2725480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4592" y="3529037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64592" y="4332594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64592" y="5136151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55970" y="1921923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55970" y="2748445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55970" y="3574967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5970" y="4401489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55970" y="5228011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5" name="Straight Connector 14"/>
            <p:cNvCxnSpPr>
              <a:stCxn id="8" idx="3"/>
              <a:endCxn id="13" idx="1"/>
            </p:cNvCxnSpPr>
            <p:nvPr/>
          </p:nvCxnSpPr>
          <p:spPr>
            <a:xfrm>
              <a:off x="5075993" y="5350164"/>
              <a:ext cx="1979977" cy="165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2"/>
              <a:endCxn id="13" idx="0"/>
            </p:cNvCxnSpPr>
            <p:nvPr/>
          </p:nvCxnSpPr>
          <p:spPr>
            <a:xfrm>
              <a:off x="7201199" y="4678961"/>
              <a:ext cx="0" cy="5490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1" idx="3"/>
              <a:endCxn id="13" idx="3"/>
            </p:cNvCxnSpPr>
            <p:nvPr/>
          </p:nvCxnSpPr>
          <p:spPr>
            <a:xfrm>
              <a:off x="7346427" y="3713703"/>
              <a:ext cx="12700" cy="1653044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0" idx="3"/>
              <a:endCxn id="13" idx="3"/>
            </p:cNvCxnSpPr>
            <p:nvPr/>
          </p:nvCxnSpPr>
          <p:spPr>
            <a:xfrm>
              <a:off x="7346427" y="2887181"/>
              <a:ext cx="12700" cy="2479566"/>
            </a:xfrm>
            <a:prstGeom prst="bentConnector3">
              <a:avLst>
                <a:gd name="adj1" fmla="val 2816472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9" idx="3"/>
              <a:endCxn id="13" idx="3"/>
            </p:cNvCxnSpPr>
            <p:nvPr/>
          </p:nvCxnSpPr>
          <p:spPr>
            <a:xfrm>
              <a:off x="7346427" y="2060659"/>
              <a:ext cx="12700" cy="3306088"/>
            </a:xfrm>
            <a:prstGeom prst="bentConnector3">
              <a:avLst>
                <a:gd name="adj1" fmla="val 4087063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3"/>
              <a:endCxn id="12" idx="1"/>
            </p:cNvCxnSpPr>
            <p:nvPr/>
          </p:nvCxnSpPr>
          <p:spPr>
            <a:xfrm flipV="1">
              <a:off x="5075993" y="4540225"/>
              <a:ext cx="1979977" cy="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3"/>
              <a:endCxn id="11" idx="1"/>
            </p:cNvCxnSpPr>
            <p:nvPr/>
          </p:nvCxnSpPr>
          <p:spPr>
            <a:xfrm flipV="1">
              <a:off x="5075993" y="3713704"/>
              <a:ext cx="1979977" cy="293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3"/>
              <a:endCxn id="10" idx="1"/>
            </p:cNvCxnSpPr>
            <p:nvPr/>
          </p:nvCxnSpPr>
          <p:spPr>
            <a:xfrm flipV="1">
              <a:off x="5075993" y="2887181"/>
              <a:ext cx="1979977" cy="523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3"/>
              <a:endCxn id="9" idx="1"/>
            </p:cNvCxnSpPr>
            <p:nvPr/>
          </p:nvCxnSpPr>
          <p:spPr>
            <a:xfrm flipV="1">
              <a:off x="5075993" y="2060660"/>
              <a:ext cx="1979977" cy="752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353618" y="4287294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353618" y="370011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353618" y="3126046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27" name="Straight Connector 26"/>
            <p:cNvCxnSpPr>
              <a:endCxn id="26" idx="1"/>
            </p:cNvCxnSpPr>
            <p:nvPr/>
          </p:nvCxnSpPr>
          <p:spPr>
            <a:xfrm>
              <a:off x="7862794" y="3264782"/>
              <a:ext cx="4908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25" idx="1"/>
            </p:cNvCxnSpPr>
            <p:nvPr/>
          </p:nvCxnSpPr>
          <p:spPr>
            <a:xfrm>
              <a:off x="7713980" y="3838855"/>
              <a:ext cx="6396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24" idx="1"/>
            </p:cNvCxnSpPr>
            <p:nvPr/>
          </p:nvCxnSpPr>
          <p:spPr>
            <a:xfrm>
              <a:off x="7583095" y="4426030"/>
              <a:ext cx="7705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8353618" y="485867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31" name="Straight Connector 30"/>
            <p:cNvCxnSpPr>
              <a:stCxn id="30" idx="1"/>
            </p:cNvCxnSpPr>
            <p:nvPr/>
          </p:nvCxnSpPr>
          <p:spPr>
            <a:xfrm flipH="1" flipV="1">
              <a:off x="7201198" y="4977654"/>
              <a:ext cx="1152420" cy="197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9536745" y="3977591"/>
              <a:ext cx="283401" cy="2834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33" name="Straight Connector 32"/>
            <p:cNvCxnSpPr>
              <a:stCxn id="26" idx="3"/>
              <a:endCxn id="32" idx="1"/>
            </p:cNvCxnSpPr>
            <p:nvPr/>
          </p:nvCxnSpPr>
          <p:spPr>
            <a:xfrm>
              <a:off x="8644075" y="3264782"/>
              <a:ext cx="892670" cy="8545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3"/>
              <a:endCxn id="32" idx="1"/>
            </p:cNvCxnSpPr>
            <p:nvPr/>
          </p:nvCxnSpPr>
          <p:spPr>
            <a:xfrm>
              <a:off x="8644075" y="3838855"/>
              <a:ext cx="892670" cy="280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4" idx="3"/>
              <a:endCxn id="32" idx="1"/>
            </p:cNvCxnSpPr>
            <p:nvPr/>
          </p:nvCxnSpPr>
          <p:spPr>
            <a:xfrm flipV="1">
              <a:off x="8644075" y="4119292"/>
              <a:ext cx="892670" cy="3067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0" idx="3"/>
              <a:endCxn id="32" idx="1"/>
            </p:cNvCxnSpPr>
            <p:nvPr/>
          </p:nvCxnSpPr>
          <p:spPr>
            <a:xfrm flipV="1">
              <a:off x="8644075" y="4119292"/>
              <a:ext cx="892670" cy="878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177871" y="2323553"/>
            <a:ext cx="2762429" cy="1990181"/>
            <a:chOff x="4764592" y="1921923"/>
            <a:chExt cx="5055554" cy="3642255"/>
          </a:xfrm>
        </p:grpSpPr>
        <p:sp>
          <p:nvSpPr>
            <p:cNvPr id="39" name="TextBox 38"/>
            <p:cNvSpPr txBox="1"/>
            <p:nvPr/>
          </p:nvSpPr>
          <p:spPr>
            <a:xfrm>
              <a:off x="4764592" y="1921923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64592" y="2725480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64592" y="3529037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64592" y="4332594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64592" y="5136151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5970" y="1921923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55970" y="2748445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55970" y="3574967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55970" y="4401489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55970" y="5228011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49" name="Straight Connector 48"/>
            <p:cNvCxnSpPr>
              <a:stCxn id="43" idx="3"/>
              <a:endCxn id="48" idx="1"/>
            </p:cNvCxnSpPr>
            <p:nvPr/>
          </p:nvCxnSpPr>
          <p:spPr>
            <a:xfrm>
              <a:off x="5075993" y="5350164"/>
              <a:ext cx="1979977" cy="165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7" idx="2"/>
              <a:endCxn id="48" idx="0"/>
            </p:cNvCxnSpPr>
            <p:nvPr/>
          </p:nvCxnSpPr>
          <p:spPr>
            <a:xfrm>
              <a:off x="7201199" y="4678961"/>
              <a:ext cx="0" cy="5490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46" idx="3"/>
              <a:endCxn id="48" idx="3"/>
            </p:cNvCxnSpPr>
            <p:nvPr/>
          </p:nvCxnSpPr>
          <p:spPr>
            <a:xfrm>
              <a:off x="7346427" y="3713703"/>
              <a:ext cx="12700" cy="1653044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45" idx="3"/>
              <a:endCxn id="48" idx="3"/>
            </p:cNvCxnSpPr>
            <p:nvPr/>
          </p:nvCxnSpPr>
          <p:spPr>
            <a:xfrm>
              <a:off x="7346427" y="2887181"/>
              <a:ext cx="12700" cy="2479566"/>
            </a:xfrm>
            <a:prstGeom prst="bentConnector3">
              <a:avLst>
                <a:gd name="adj1" fmla="val 2816472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44" idx="3"/>
              <a:endCxn id="48" idx="3"/>
            </p:cNvCxnSpPr>
            <p:nvPr/>
          </p:nvCxnSpPr>
          <p:spPr>
            <a:xfrm>
              <a:off x="7346427" y="2060659"/>
              <a:ext cx="12700" cy="3306088"/>
            </a:xfrm>
            <a:prstGeom prst="bentConnector3">
              <a:avLst>
                <a:gd name="adj1" fmla="val 4087063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2" idx="3"/>
              <a:endCxn id="47" idx="1"/>
            </p:cNvCxnSpPr>
            <p:nvPr/>
          </p:nvCxnSpPr>
          <p:spPr>
            <a:xfrm flipV="1">
              <a:off x="5075993" y="4540225"/>
              <a:ext cx="1979977" cy="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1" idx="3"/>
              <a:endCxn id="46" idx="1"/>
            </p:cNvCxnSpPr>
            <p:nvPr/>
          </p:nvCxnSpPr>
          <p:spPr>
            <a:xfrm flipV="1">
              <a:off x="5075993" y="3713704"/>
              <a:ext cx="1979977" cy="293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0" idx="3"/>
              <a:endCxn id="45" idx="1"/>
            </p:cNvCxnSpPr>
            <p:nvPr/>
          </p:nvCxnSpPr>
          <p:spPr>
            <a:xfrm flipV="1">
              <a:off x="5075993" y="2887181"/>
              <a:ext cx="1979977" cy="523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9" idx="3"/>
              <a:endCxn id="44" idx="1"/>
            </p:cNvCxnSpPr>
            <p:nvPr/>
          </p:nvCxnSpPr>
          <p:spPr>
            <a:xfrm flipV="1">
              <a:off x="5075993" y="2060660"/>
              <a:ext cx="1979977" cy="752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8353618" y="4287294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53618" y="370011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53618" y="3126046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1" name="Straight Connector 60"/>
            <p:cNvCxnSpPr>
              <a:endCxn id="60" idx="1"/>
            </p:cNvCxnSpPr>
            <p:nvPr/>
          </p:nvCxnSpPr>
          <p:spPr>
            <a:xfrm>
              <a:off x="7862794" y="3264782"/>
              <a:ext cx="4908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59" idx="1"/>
            </p:cNvCxnSpPr>
            <p:nvPr/>
          </p:nvCxnSpPr>
          <p:spPr>
            <a:xfrm>
              <a:off x="7713980" y="3838855"/>
              <a:ext cx="6396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8" idx="1"/>
            </p:cNvCxnSpPr>
            <p:nvPr/>
          </p:nvCxnSpPr>
          <p:spPr>
            <a:xfrm>
              <a:off x="7583095" y="4426030"/>
              <a:ext cx="7705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8353618" y="485867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5" name="Straight Connector 64"/>
            <p:cNvCxnSpPr>
              <a:stCxn id="64" idx="1"/>
            </p:cNvCxnSpPr>
            <p:nvPr/>
          </p:nvCxnSpPr>
          <p:spPr>
            <a:xfrm flipH="1" flipV="1">
              <a:off x="7201198" y="4977654"/>
              <a:ext cx="1152420" cy="197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9536745" y="3977591"/>
              <a:ext cx="283401" cy="2834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7" name="Straight Connector 66"/>
            <p:cNvCxnSpPr>
              <a:stCxn id="60" idx="3"/>
              <a:endCxn id="66" idx="1"/>
            </p:cNvCxnSpPr>
            <p:nvPr/>
          </p:nvCxnSpPr>
          <p:spPr>
            <a:xfrm>
              <a:off x="8644075" y="3264782"/>
              <a:ext cx="892670" cy="8545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66" idx="1"/>
            </p:cNvCxnSpPr>
            <p:nvPr/>
          </p:nvCxnSpPr>
          <p:spPr>
            <a:xfrm>
              <a:off x="8644075" y="3838855"/>
              <a:ext cx="892670" cy="280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8" idx="3"/>
              <a:endCxn id="66" idx="1"/>
            </p:cNvCxnSpPr>
            <p:nvPr/>
          </p:nvCxnSpPr>
          <p:spPr>
            <a:xfrm flipV="1">
              <a:off x="8644075" y="4119292"/>
              <a:ext cx="892670" cy="3067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4" idx="3"/>
              <a:endCxn id="66" idx="1"/>
            </p:cNvCxnSpPr>
            <p:nvPr/>
          </p:nvCxnSpPr>
          <p:spPr>
            <a:xfrm flipV="1">
              <a:off x="8644075" y="4119292"/>
              <a:ext cx="892670" cy="878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177871" y="4486906"/>
            <a:ext cx="2762429" cy="1990181"/>
            <a:chOff x="4764592" y="1921923"/>
            <a:chExt cx="5055554" cy="3642255"/>
          </a:xfrm>
        </p:grpSpPr>
        <p:sp>
          <p:nvSpPr>
            <p:cNvPr id="72" name="TextBox 71"/>
            <p:cNvSpPr txBox="1"/>
            <p:nvPr/>
          </p:nvSpPr>
          <p:spPr>
            <a:xfrm>
              <a:off x="4764592" y="1921923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764592" y="2725480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4592" y="3529037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64592" y="4332594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64592" y="5136151"/>
              <a:ext cx="311401" cy="4280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endParaRPr lang="ko-KR" altLang="en-US" sz="105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55970" y="1921923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55970" y="2748445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055970" y="3574967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055970" y="4401489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55970" y="5228011"/>
              <a:ext cx="290457" cy="2774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82" name="Straight Connector 81"/>
            <p:cNvCxnSpPr>
              <a:stCxn id="76" idx="3"/>
              <a:endCxn id="81" idx="1"/>
            </p:cNvCxnSpPr>
            <p:nvPr/>
          </p:nvCxnSpPr>
          <p:spPr>
            <a:xfrm>
              <a:off x="5075993" y="5350164"/>
              <a:ext cx="1979977" cy="165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80" idx="2"/>
              <a:endCxn id="81" idx="0"/>
            </p:cNvCxnSpPr>
            <p:nvPr/>
          </p:nvCxnSpPr>
          <p:spPr>
            <a:xfrm>
              <a:off x="7201199" y="4678961"/>
              <a:ext cx="0" cy="5490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/>
            <p:cNvCxnSpPr>
              <a:stCxn id="79" idx="3"/>
              <a:endCxn id="81" idx="3"/>
            </p:cNvCxnSpPr>
            <p:nvPr/>
          </p:nvCxnSpPr>
          <p:spPr>
            <a:xfrm>
              <a:off x="7346427" y="3713703"/>
              <a:ext cx="12700" cy="1653044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78" idx="3"/>
              <a:endCxn id="81" idx="3"/>
            </p:cNvCxnSpPr>
            <p:nvPr/>
          </p:nvCxnSpPr>
          <p:spPr>
            <a:xfrm>
              <a:off x="7346427" y="2887181"/>
              <a:ext cx="12700" cy="2479566"/>
            </a:xfrm>
            <a:prstGeom prst="bentConnector3">
              <a:avLst>
                <a:gd name="adj1" fmla="val 2816472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lbow Connector 85"/>
            <p:cNvCxnSpPr>
              <a:stCxn id="77" idx="3"/>
              <a:endCxn id="81" idx="3"/>
            </p:cNvCxnSpPr>
            <p:nvPr/>
          </p:nvCxnSpPr>
          <p:spPr>
            <a:xfrm>
              <a:off x="7346427" y="2060659"/>
              <a:ext cx="12700" cy="3306088"/>
            </a:xfrm>
            <a:prstGeom prst="bentConnector3">
              <a:avLst>
                <a:gd name="adj1" fmla="val 4087063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5" idx="3"/>
              <a:endCxn id="80" idx="1"/>
            </p:cNvCxnSpPr>
            <p:nvPr/>
          </p:nvCxnSpPr>
          <p:spPr>
            <a:xfrm flipV="1">
              <a:off x="5075993" y="4540225"/>
              <a:ext cx="1979977" cy="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3"/>
              <a:endCxn id="79" idx="1"/>
            </p:cNvCxnSpPr>
            <p:nvPr/>
          </p:nvCxnSpPr>
          <p:spPr>
            <a:xfrm flipV="1">
              <a:off x="5075993" y="3713704"/>
              <a:ext cx="1979977" cy="293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3" idx="3"/>
              <a:endCxn id="78" idx="1"/>
            </p:cNvCxnSpPr>
            <p:nvPr/>
          </p:nvCxnSpPr>
          <p:spPr>
            <a:xfrm flipV="1">
              <a:off x="5075993" y="2887181"/>
              <a:ext cx="1979977" cy="523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2" idx="3"/>
              <a:endCxn id="77" idx="1"/>
            </p:cNvCxnSpPr>
            <p:nvPr/>
          </p:nvCxnSpPr>
          <p:spPr>
            <a:xfrm flipV="1">
              <a:off x="5075993" y="2060660"/>
              <a:ext cx="1979977" cy="752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8353618" y="4287294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353618" y="370011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353618" y="3126046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94" name="Straight Connector 93"/>
            <p:cNvCxnSpPr>
              <a:endCxn id="93" idx="1"/>
            </p:cNvCxnSpPr>
            <p:nvPr/>
          </p:nvCxnSpPr>
          <p:spPr>
            <a:xfrm>
              <a:off x="7862794" y="3264782"/>
              <a:ext cx="4908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92" idx="1"/>
            </p:cNvCxnSpPr>
            <p:nvPr/>
          </p:nvCxnSpPr>
          <p:spPr>
            <a:xfrm>
              <a:off x="7713980" y="3838855"/>
              <a:ext cx="6396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91" idx="1"/>
            </p:cNvCxnSpPr>
            <p:nvPr/>
          </p:nvCxnSpPr>
          <p:spPr>
            <a:xfrm>
              <a:off x="7583095" y="4426030"/>
              <a:ext cx="7705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8353618" y="4858679"/>
              <a:ext cx="290457" cy="2774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98" name="Straight Connector 97"/>
            <p:cNvCxnSpPr>
              <a:stCxn id="97" idx="1"/>
            </p:cNvCxnSpPr>
            <p:nvPr/>
          </p:nvCxnSpPr>
          <p:spPr>
            <a:xfrm flipH="1" flipV="1">
              <a:off x="7201198" y="4977654"/>
              <a:ext cx="1152420" cy="197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9536745" y="3977591"/>
              <a:ext cx="283401" cy="2834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00" name="Straight Connector 99"/>
            <p:cNvCxnSpPr>
              <a:stCxn id="93" idx="3"/>
              <a:endCxn id="99" idx="1"/>
            </p:cNvCxnSpPr>
            <p:nvPr/>
          </p:nvCxnSpPr>
          <p:spPr>
            <a:xfrm>
              <a:off x="8644075" y="3264782"/>
              <a:ext cx="892670" cy="8545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3"/>
              <a:endCxn id="99" idx="1"/>
            </p:cNvCxnSpPr>
            <p:nvPr/>
          </p:nvCxnSpPr>
          <p:spPr>
            <a:xfrm>
              <a:off x="8644075" y="3838855"/>
              <a:ext cx="892670" cy="280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1" idx="3"/>
              <a:endCxn id="99" idx="1"/>
            </p:cNvCxnSpPr>
            <p:nvPr/>
          </p:nvCxnSpPr>
          <p:spPr>
            <a:xfrm flipV="1">
              <a:off x="8644075" y="4119292"/>
              <a:ext cx="892670" cy="3067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7" idx="3"/>
              <a:endCxn id="99" idx="1"/>
            </p:cNvCxnSpPr>
            <p:nvPr/>
          </p:nvCxnSpPr>
          <p:spPr>
            <a:xfrm flipV="1">
              <a:off x="8644075" y="4119292"/>
              <a:ext cx="892670" cy="878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84519" y="9996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Community 1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75746" y="318632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Community 2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86755" y="550291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Community 3</a:t>
            </a:r>
            <a:endParaRPr lang="ko-KR" alt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5505113" y="2168756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8" name="Rectangle 107"/>
          <p:cNvSpPr/>
          <p:nvPr/>
        </p:nvSpPr>
        <p:spPr>
          <a:xfrm>
            <a:off x="5505113" y="2821662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9" name="Rectangle 108"/>
          <p:cNvSpPr/>
          <p:nvPr/>
        </p:nvSpPr>
        <p:spPr>
          <a:xfrm>
            <a:off x="5505113" y="3474568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0" name="Rectangle 109"/>
          <p:cNvSpPr/>
          <p:nvPr/>
        </p:nvSpPr>
        <p:spPr>
          <a:xfrm>
            <a:off x="5505113" y="4127474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1" name="Rectangle 110"/>
          <p:cNvSpPr/>
          <p:nvPr/>
        </p:nvSpPr>
        <p:spPr>
          <a:xfrm>
            <a:off x="5505113" y="4780378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2" name="Rectangle 111"/>
          <p:cNvSpPr/>
          <p:nvPr/>
        </p:nvSpPr>
        <p:spPr>
          <a:xfrm>
            <a:off x="6153703" y="2177950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3" name="Rectangle 112"/>
          <p:cNvSpPr/>
          <p:nvPr/>
        </p:nvSpPr>
        <p:spPr>
          <a:xfrm>
            <a:off x="6153703" y="2830856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4" name="Rectangle 113"/>
          <p:cNvSpPr/>
          <p:nvPr/>
        </p:nvSpPr>
        <p:spPr>
          <a:xfrm>
            <a:off x="6153703" y="3483762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5" name="Rectangle 114"/>
          <p:cNvSpPr/>
          <p:nvPr/>
        </p:nvSpPr>
        <p:spPr>
          <a:xfrm>
            <a:off x="6153703" y="4136668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6" name="Rectangle 115"/>
          <p:cNvSpPr/>
          <p:nvPr/>
        </p:nvSpPr>
        <p:spPr>
          <a:xfrm>
            <a:off x="6153703" y="4789572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7" name="Rectangle 116"/>
          <p:cNvSpPr/>
          <p:nvPr/>
        </p:nvSpPr>
        <p:spPr>
          <a:xfrm>
            <a:off x="7195103" y="3482856"/>
            <a:ext cx="167554" cy="145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119" name="Straight Connector 118"/>
          <p:cNvCxnSpPr>
            <a:stCxn id="32" idx="3"/>
            <a:endCxn id="107" idx="1"/>
          </p:cNvCxnSpPr>
          <p:nvPr/>
        </p:nvCxnSpPr>
        <p:spPr>
          <a:xfrm>
            <a:off x="4940300" y="1417724"/>
            <a:ext cx="564813" cy="82383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32" idx="3"/>
            <a:endCxn id="108" idx="1"/>
          </p:cNvCxnSpPr>
          <p:nvPr/>
        </p:nvCxnSpPr>
        <p:spPr>
          <a:xfrm>
            <a:off x="4940300" y="1417724"/>
            <a:ext cx="564813" cy="147674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7" idx="1"/>
            <a:endCxn id="66" idx="3"/>
          </p:cNvCxnSpPr>
          <p:nvPr/>
        </p:nvCxnSpPr>
        <p:spPr>
          <a:xfrm flipH="1">
            <a:off x="4940300" y="2241558"/>
            <a:ext cx="564813" cy="1282669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  <a:endCxn id="99" idx="3"/>
          </p:cNvCxnSpPr>
          <p:nvPr/>
        </p:nvCxnSpPr>
        <p:spPr>
          <a:xfrm flipH="1">
            <a:off x="4940300" y="2241558"/>
            <a:ext cx="564813" cy="344602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08" idx="1"/>
            <a:endCxn id="66" idx="3"/>
          </p:cNvCxnSpPr>
          <p:nvPr/>
        </p:nvCxnSpPr>
        <p:spPr>
          <a:xfrm flipH="1">
            <a:off x="4940300" y="2894464"/>
            <a:ext cx="564813" cy="629763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1"/>
            <a:endCxn id="99" idx="3"/>
          </p:cNvCxnSpPr>
          <p:nvPr/>
        </p:nvCxnSpPr>
        <p:spPr>
          <a:xfrm flipH="1">
            <a:off x="4940300" y="2894464"/>
            <a:ext cx="564813" cy="279311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9" idx="1"/>
            <a:endCxn id="66" idx="3"/>
          </p:cNvCxnSpPr>
          <p:nvPr/>
        </p:nvCxnSpPr>
        <p:spPr>
          <a:xfrm flipH="1" flipV="1">
            <a:off x="4940300" y="3524227"/>
            <a:ext cx="564813" cy="23143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09" idx="1"/>
            <a:endCxn id="32" idx="3"/>
          </p:cNvCxnSpPr>
          <p:nvPr/>
        </p:nvCxnSpPr>
        <p:spPr>
          <a:xfrm flipH="1" flipV="1">
            <a:off x="4940300" y="1417724"/>
            <a:ext cx="564813" cy="212964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99" idx="3"/>
          </p:cNvCxnSpPr>
          <p:nvPr/>
        </p:nvCxnSpPr>
        <p:spPr>
          <a:xfrm flipH="1">
            <a:off x="4940300" y="3547370"/>
            <a:ext cx="564813" cy="214021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0" idx="1"/>
            <a:endCxn id="32" idx="3"/>
          </p:cNvCxnSpPr>
          <p:nvPr/>
        </p:nvCxnSpPr>
        <p:spPr>
          <a:xfrm flipH="1" flipV="1">
            <a:off x="4940300" y="1417724"/>
            <a:ext cx="564813" cy="278255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0" idx="1"/>
            <a:endCxn id="66" idx="3"/>
          </p:cNvCxnSpPr>
          <p:nvPr/>
        </p:nvCxnSpPr>
        <p:spPr>
          <a:xfrm flipH="1" flipV="1">
            <a:off x="4940300" y="3524227"/>
            <a:ext cx="564813" cy="676049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0" idx="1"/>
            <a:endCxn id="99" idx="3"/>
          </p:cNvCxnSpPr>
          <p:nvPr/>
        </p:nvCxnSpPr>
        <p:spPr>
          <a:xfrm flipH="1">
            <a:off x="4940300" y="4200276"/>
            <a:ext cx="564813" cy="148730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1" idx="1"/>
            <a:endCxn id="32" idx="3"/>
          </p:cNvCxnSpPr>
          <p:nvPr/>
        </p:nvCxnSpPr>
        <p:spPr>
          <a:xfrm flipH="1" flipV="1">
            <a:off x="4940300" y="1417724"/>
            <a:ext cx="564813" cy="343545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1" idx="1"/>
            <a:endCxn id="66" idx="3"/>
          </p:cNvCxnSpPr>
          <p:nvPr/>
        </p:nvCxnSpPr>
        <p:spPr>
          <a:xfrm flipH="1" flipV="1">
            <a:off x="4940300" y="3524227"/>
            <a:ext cx="564813" cy="1328953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11" idx="1"/>
            <a:endCxn id="99" idx="3"/>
          </p:cNvCxnSpPr>
          <p:nvPr/>
        </p:nvCxnSpPr>
        <p:spPr>
          <a:xfrm flipH="1">
            <a:off x="4940300" y="4853180"/>
            <a:ext cx="564813" cy="83440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07" idx="3"/>
            <a:endCxn id="112" idx="1"/>
          </p:cNvCxnSpPr>
          <p:nvPr/>
        </p:nvCxnSpPr>
        <p:spPr>
          <a:xfrm>
            <a:off x="5672667" y="2241558"/>
            <a:ext cx="481036" cy="919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12" idx="1"/>
            <a:endCxn id="108" idx="3"/>
          </p:cNvCxnSpPr>
          <p:nvPr/>
        </p:nvCxnSpPr>
        <p:spPr>
          <a:xfrm flipH="1">
            <a:off x="5672667" y="2250752"/>
            <a:ext cx="481036" cy="64371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12" idx="1"/>
            <a:endCxn id="109" idx="3"/>
          </p:cNvCxnSpPr>
          <p:nvPr/>
        </p:nvCxnSpPr>
        <p:spPr>
          <a:xfrm flipH="1">
            <a:off x="5672667" y="2250752"/>
            <a:ext cx="481036" cy="1296618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12" idx="1"/>
            <a:endCxn id="110" idx="3"/>
          </p:cNvCxnSpPr>
          <p:nvPr/>
        </p:nvCxnSpPr>
        <p:spPr>
          <a:xfrm flipH="1">
            <a:off x="5672667" y="2250752"/>
            <a:ext cx="481036" cy="194952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12" idx="1"/>
            <a:endCxn id="111" idx="3"/>
          </p:cNvCxnSpPr>
          <p:nvPr/>
        </p:nvCxnSpPr>
        <p:spPr>
          <a:xfrm flipH="1">
            <a:off x="5672667" y="2250752"/>
            <a:ext cx="481036" cy="2602428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1"/>
            <a:endCxn id="107" idx="3"/>
          </p:cNvCxnSpPr>
          <p:nvPr/>
        </p:nvCxnSpPr>
        <p:spPr>
          <a:xfrm flipH="1" flipV="1">
            <a:off x="5672667" y="2241558"/>
            <a:ext cx="481036" cy="66210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13" idx="1"/>
            <a:endCxn id="108" idx="3"/>
          </p:cNvCxnSpPr>
          <p:nvPr/>
        </p:nvCxnSpPr>
        <p:spPr>
          <a:xfrm flipH="1" flipV="1">
            <a:off x="5672667" y="2894464"/>
            <a:ext cx="481036" cy="919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3" idx="1"/>
            <a:endCxn id="109" idx="3"/>
          </p:cNvCxnSpPr>
          <p:nvPr/>
        </p:nvCxnSpPr>
        <p:spPr>
          <a:xfrm flipH="1">
            <a:off x="5672667" y="2903658"/>
            <a:ext cx="481036" cy="64371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13" idx="1"/>
            <a:endCxn id="110" idx="3"/>
          </p:cNvCxnSpPr>
          <p:nvPr/>
        </p:nvCxnSpPr>
        <p:spPr>
          <a:xfrm flipH="1">
            <a:off x="5672667" y="2903658"/>
            <a:ext cx="481036" cy="1296618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13" idx="1"/>
            <a:endCxn id="111" idx="3"/>
          </p:cNvCxnSpPr>
          <p:nvPr/>
        </p:nvCxnSpPr>
        <p:spPr>
          <a:xfrm flipH="1">
            <a:off x="5672667" y="2903658"/>
            <a:ext cx="481036" cy="194952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14" idx="1"/>
            <a:endCxn id="107" idx="3"/>
          </p:cNvCxnSpPr>
          <p:nvPr/>
        </p:nvCxnSpPr>
        <p:spPr>
          <a:xfrm flipH="1" flipV="1">
            <a:off x="5672667" y="2241558"/>
            <a:ext cx="481036" cy="131500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14" idx="1"/>
            <a:endCxn id="108" idx="3"/>
          </p:cNvCxnSpPr>
          <p:nvPr/>
        </p:nvCxnSpPr>
        <p:spPr>
          <a:xfrm flipH="1" flipV="1">
            <a:off x="5672667" y="2894464"/>
            <a:ext cx="481036" cy="66210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14" idx="1"/>
            <a:endCxn id="109" idx="3"/>
          </p:cNvCxnSpPr>
          <p:nvPr/>
        </p:nvCxnSpPr>
        <p:spPr>
          <a:xfrm flipH="1" flipV="1">
            <a:off x="5672667" y="3547370"/>
            <a:ext cx="481036" cy="919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14" idx="1"/>
            <a:endCxn id="110" idx="3"/>
          </p:cNvCxnSpPr>
          <p:nvPr/>
        </p:nvCxnSpPr>
        <p:spPr>
          <a:xfrm flipH="1">
            <a:off x="5672667" y="3556564"/>
            <a:ext cx="481036" cy="64371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14" idx="1"/>
            <a:endCxn id="111" idx="3"/>
          </p:cNvCxnSpPr>
          <p:nvPr/>
        </p:nvCxnSpPr>
        <p:spPr>
          <a:xfrm flipH="1">
            <a:off x="5672667" y="3556564"/>
            <a:ext cx="481036" cy="129661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1"/>
            <a:endCxn id="107" idx="3"/>
          </p:cNvCxnSpPr>
          <p:nvPr/>
        </p:nvCxnSpPr>
        <p:spPr>
          <a:xfrm flipH="1" flipV="1">
            <a:off x="5672667" y="2241558"/>
            <a:ext cx="481036" cy="196791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15" idx="1"/>
            <a:endCxn id="108" idx="3"/>
          </p:cNvCxnSpPr>
          <p:nvPr/>
        </p:nvCxnSpPr>
        <p:spPr>
          <a:xfrm flipH="1" flipV="1">
            <a:off x="5672667" y="2894464"/>
            <a:ext cx="481036" cy="131500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15" idx="1"/>
            <a:endCxn id="109" idx="3"/>
          </p:cNvCxnSpPr>
          <p:nvPr/>
        </p:nvCxnSpPr>
        <p:spPr>
          <a:xfrm flipH="1" flipV="1">
            <a:off x="5672667" y="3547370"/>
            <a:ext cx="481036" cy="66210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15" idx="1"/>
            <a:endCxn id="110" idx="3"/>
          </p:cNvCxnSpPr>
          <p:nvPr/>
        </p:nvCxnSpPr>
        <p:spPr>
          <a:xfrm flipH="1" flipV="1">
            <a:off x="5672667" y="4200276"/>
            <a:ext cx="481036" cy="919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15" idx="1"/>
            <a:endCxn id="111" idx="3"/>
          </p:cNvCxnSpPr>
          <p:nvPr/>
        </p:nvCxnSpPr>
        <p:spPr>
          <a:xfrm flipH="1">
            <a:off x="5672667" y="4209470"/>
            <a:ext cx="481036" cy="64371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16" idx="1"/>
            <a:endCxn id="107" idx="3"/>
          </p:cNvCxnSpPr>
          <p:nvPr/>
        </p:nvCxnSpPr>
        <p:spPr>
          <a:xfrm flipH="1" flipV="1">
            <a:off x="5672667" y="2241558"/>
            <a:ext cx="481036" cy="262081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16" idx="1"/>
            <a:endCxn id="109" idx="3"/>
          </p:cNvCxnSpPr>
          <p:nvPr/>
        </p:nvCxnSpPr>
        <p:spPr>
          <a:xfrm flipH="1" flipV="1">
            <a:off x="5672667" y="3547370"/>
            <a:ext cx="481036" cy="131500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16" idx="1"/>
            <a:endCxn id="110" idx="3"/>
          </p:cNvCxnSpPr>
          <p:nvPr/>
        </p:nvCxnSpPr>
        <p:spPr>
          <a:xfrm flipH="1" flipV="1">
            <a:off x="5672667" y="4200276"/>
            <a:ext cx="481036" cy="662098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16" idx="1"/>
            <a:endCxn id="111" idx="3"/>
          </p:cNvCxnSpPr>
          <p:nvPr/>
        </p:nvCxnSpPr>
        <p:spPr>
          <a:xfrm flipH="1" flipV="1">
            <a:off x="5672667" y="4853180"/>
            <a:ext cx="481036" cy="919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17" idx="1"/>
            <a:endCxn id="112" idx="3"/>
          </p:cNvCxnSpPr>
          <p:nvPr/>
        </p:nvCxnSpPr>
        <p:spPr>
          <a:xfrm flipH="1" flipV="1">
            <a:off x="6321257" y="2250752"/>
            <a:ext cx="873846" cy="130490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7" idx="1"/>
            <a:endCxn id="113" idx="3"/>
          </p:cNvCxnSpPr>
          <p:nvPr/>
        </p:nvCxnSpPr>
        <p:spPr>
          <a:xfrm flipH="1" flipV="1">
            <a:off x="6321257" y="2903658"/>
            <a:ext cx="873846" cy="65200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7" idx="1"/>
            <a:endCxn id="114" idx="3"/>
          </p:cNvCxnSpPr>
          <p:nvPr/>
        </p:nvCxnSpPr>
        <p:spPr>
          <a:xfrm flipH="1">
            <a:off x="6321257" y="3555658"/>
            <a:ext cx="873846" cy="90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17" idx="1"/>
            <a:endCxn id="115" idx="3"/>
          </p:cNvCxnSpPr>
          <p:nvPr/>
        </p:nvCxnSpPr>
        <p:spPr>
          <a:xfrm flipH="1">
            <a:off x="6321257" y="3555658"/>
            <a:ext cx="873846" cy="653812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17" idx="1"/>
            <a:endCxn id="116" idx="3"/>
          </p:cNvCxnSpPr>
          <p:nvPr/>
        </p:nvCxnSpPr>
        <p:spPr>
          <a:xfrm flipH="1">
            <a:off x="6321257" y="3555658"/>
            <a:ext cx="873846" cy="1306716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7532575" y="3362703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표현형 예측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정답을 이용해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82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68188" y="699247"/>
            <a:ext cx="5475643" cy="52712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16828" y="968188"/>
            <a:ext cx="375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인공지능 </a:t>
            </a:r>
            <a:r>
              <a:rPr lang="en-US" altLang="ko-KR" b="1" dirty="0" smtClean="0">
                <a:solidFill>
                  <a:schemeClr val="bg1"/>
                </a:solidFill>
              </a:rPr>
              <a:t>(Artificial intelligence)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20009" y="1337520"/>
            <a:ext cx="4260029" cy="401978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7435" y="1606461"/>
            <a:ext cx="335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기계학습 </a:t>
            </a:r>
            <a:r>
              <a:rPr lang="en-US" altLang="ko-KR" b="1" dirty="0" smtClean="0">
                <a:solidFill>
                  <a:schemeClr val="bg1"/>
                </a:solidFill>
              </a:rPr>
              <a:t>(Machine learning)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0165" y="2194560"/>
            <a:ext cx="2979868" cy="25495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2452" y="2373784"/>
            <a:ext cx="28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신경망 </a:t>
            </a:r>
            <a:r>
              <a:rPr lang="en-US" altLang="ko-KR" b="1" dirty="0" smtClean="0">
                <a:solidFill>
                  <a:schemeClr val="bg1"/>
                </a:solidFill>
              </a:rPr>
              <a:t>(Neural network)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550544" y="1916605"/>
            <a:ext cx="646331" cy="1956085"/>
            <a:chOff x="8550544" y="1916605"/>
            <a:chExt cx="646331" cy="1956085"/>
          </a:xfrm>
        </p:grpSpPr>
        <p:sp>
          <p:nvSpPr>
            <p:cNvPr id="10" name="TextBox 9"/>
            <p:cNvSpPr txBox="1"/>
            <p:nvPr/>
          </p:nvSpPr>
          <p:spPr>
            <a:xfrm>
              <a:off x="8550544" y="1916605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/>
                <a:t>관찰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50544" y="3503358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/>
                <a:t>모델</a:t>
              </a:r>
              <a:endParaRPr lang="ko-KR" altLang="en-US"/>
            </a:p>
          </p:txBody>
        </p:sp>
        <p:cxnSp>
          <p:nvCxnSpPr>
            <p:cNvPr id="13" name="Straight Arrow Connector 12"/>
            <p:cNvCxnSpPr>
              <a:stCxn id="10" idx="2"/>
              <a:endCxn id="11" idx="0"/>
            </p:cNvCxnSpPr>
            <p:nvPr/>
          </p:nvCxnSpPr>
          <p:spPr>
            <a:xfrm>
              <a:off x="8873710" y="2285937"/>
              <a:ext cx="0" cy="12174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476565" y="4744122"/>
            <a:ext cx="367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편파</a:t>
            </a:r>
            <a:r>
              <a:rPr lang="en-US" altLang="ko-KR" dirty="0" smtClean="0"/>
              <a:t>/</a:t>
            </a:r>
            <a:r>
              <a:rPr lang="ko-KR" altLang="en-US" dirty="0" smtClean="0"/>
              <a:t>과적합 모델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“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6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set problem </a:t>
            </a:r>
            <a:endParaRPr lang="ko-KR" altLang="en-US" dirty="0"/>
          </a:p>
        </p:txBody>
      </p:sp>
      <p:pic>
        <p:nvPicPr>
          <p:cNvPr id="13" name="Picture 2" descr="neural network structu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56" y="4249662"/>
            <a:ext cx="3671692" cy="18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1358" y="4870043"/>
            <a:ext cx="115608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Sample 1</a:t>
            </a:r>
          </a:p>
          <a:p>
            <a:pPr algn="ctr"/>
            <a:r>
              <a:rPr lang="en-US" altLang="ko-KR" dirty="0" smtClean="0"/>
              <a:t>vs</a:t>
            </a:r>
          </a:p>
          <a:p>
            <a:pPr algn="ctr"/>
            <a:r>
              <a:rPr lang="en-US" altLang="ko-KR" dirty="0" err="1" smtClean="0"/>
              <a:t>Sampe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41212" y="4870043"/>
            <a:ext cx="207576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표현형별 잡종강세 </a:t>
            </a:r>
            <a:r>
              <a:rPr lang="en-US" altLang="ko-KR" dirty="0" smtClean="0"/>
              <a:t>yes/no</a:t>
            </a:r>
            <a:endParaRPr lang="ko-KR" alt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564817" y="5348973"/>
            <a:ext cx="61266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89996" y="5283874"/>
            <a:ext cx="68311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709348" y="5142909"/>
            <a:ext cx="726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2722" y="1776161"/>
            <a:ext cx="7833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Genotype</a:t>
            </a:r>
            <a:r>
              <a:rPr lang="ko-KR" altLang="en-US" dirty="0" smtClean="0"/>
              <a:t> 데이터를 통해서 어떤 교배 조합의 잡종 강세를 예측하고 싶다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1. </a:t>
            </a:r>
            <a:r>
              <a:rPr lang="ko-KR" altLang="en-US" dirty="0" smtClean="0"/>
              <a:t>교배조합의 </a:t>
            </a:r>
            <a:r>
              <a:rPr lang="en-US" altLang="ko-KR" dirty="0" smtClean="0"/>
              <a:t>genotype data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잡종 강세 여부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8" name="Down Arrow 27"/>
          <p:cNvSpPr/>
          <p:nvPr/>
        </p:nvSpPr>
        <p:spPr>
          <a:xfrm>
            <a:off x="406140" y="3130633"/>
            <a:ext cx="1086522" cy="163516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49729" y="4189569"/>
            <a:ext cx="1956063" cy="1949475"/>
            <a:chOff x="2476342" y="3733580"/>
            <a:chExt cx="1956063" cy="1949475"/>
          </a:xfrm>
        </p:grpSpPr>
        <p:sp>
          <p:nvSpPr>
            <p:cNvPr id="3" name="Rectangle 2"/>
            <p:cNvSpPr/>
            <p:nvPr/>
          </p:nvSpPr>
          <p:spPr>
            <a:xfrm>
              <a:off x="2790707" y="4041357"/>
              <a:ext cx="1567543" cy="15675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16551" y="3733580"/>
              <a:ext cx="171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Genotype vector 1</a:t>
              </a:r>
              <a:endParaRPr lang="ko-KR" alt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1772304" y="4671239"/>
              <a:ext cx="171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Genotype vector 2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29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구체적인 질문과</a:t>
            </a:r>
            <a:r>
              <a:rPr lang="en-US" altLang="ko-KR" dirty="0"/>
              <a:t> </a:t>
            </a:r>
            <a:r>
              <a:rPr lang="en-US" altLang="ko-KR" dirty="0" smtClean="0"/>
              <a:t>training set</a:t>
            </a:r>
            <a:r>
              <a:rPr lang="ko-KR" altLang="en-US" dirty="0" smtClean="0"/>
              <a:t>의 확보가 중요하다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주가를 예측하고 싶다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폭탄 공매도 타이밍을 예측하고 싶다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생산량을 예측하고 싶다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잡종 강세 조합을 예측하고 싶다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교배조합선택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세대별선발을 자동화 하고 싶다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자동육종시스템스킴 개인적인 상상입니다</a:t>
            </a:r>
            <a:r>
              <a:rPr lang="en-US" altLang="ko-KR" dirty="0" smtClean="0"/>
              <a:t>.)</a:t>
            </a:r>
          </a:p>
          <a:p>
            <a:r>
              <a:rPr lang="ko-KR" altLang="en-US" dirty="0" smtClean="0"/>
              <a:t>구체적인 질문을 성공적으로 만들때 예측 성능이 올라간다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예측값을 너무 애매하게 만들면 충분한 </a:t>
            </a:r>
            <a:r>
              <a:rPr lang="en-US" altLang="ko-KR" dirty="0" smtClean="0"/>
              <a:t>training set </a:t>
            </a:r>
            <a:r>
              <a:rPr lang="ko-KR" altLang="en-US" dirty="0" smtClean="0"/>
              <a:t>을 만들기가 어려워 진다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구체적인 질문을 만들면</a:t>
            </a:r>
            <a:r>
              <a:rPr lang="en-US" altLang="ko-KR" dirty="0" smtClean="0"/>
              <a:t>, training set</a:t>
            </a:r>
            <a:r>
              <a:rPr lang="ko-KR" altLang="en-US" dirty="0" smtClean="0"/>
              <a:t>의 디자인을 결정할 수 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04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 </a:t>
            </a:r>
            <a:r>
              <a:rPr lang="ko-KR" altLang="en-US" dirty="0" smtClean="0"/>
              <a:t>성공적 적용 사례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8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AI-based PPI prediction 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0026" y="2231574"/>
            <a:ext cx="4172207" cy="4117777"/>
            <a:chOff x="356855" y="1600200"/>
            <a:chExt cx="4172207" cy="4117777"/>
          </a:xfrm>
        </p:grpSpPr>
        <p:sp>
          <p:nvSpPr>
            <p:cNvPr id="3" name="TextBox 2"/>
            <p:cNvSpPr txBox="1"/>
            <p:nvPr/>
          </p:nvSpPr>
          <p:spPr>
            <a:xfrm>
              <a:off x="664633" y="1600200"/>
              <a:ext cx="3775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Protein A </a:t>
              </a:r>
              <a:r>
                <a:rPr lang="en-US" altLang="ko-KR" sz="1400" dirty="0" smtClean="0"/>
                <a:t>expression in 113 tissue samples </a:t>
              </a:r>
              <a:endParaRPr lang="ko-KR" altLang="en-US" sz="1400" dirty="0"/>
            </a:p>
          </p:txBody>
        </p:sp>
        <p:sp>
          <p:nvSpPr>
            <p:cNvPr id="4" name="TextBox 3"/>
            <p:cNvSpPr txBox="1"/>
            <p:nvPr/>
          </p:nvSpPr>
          <p:spPr>
            <a:xfrm rot="16200000">
              <a:off x="-1377241" y="3642074"/>
              <a:ext cx="3775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Protein B</a:t>
              </a:r>
              <a:r>
                <a:rPr lang="en-US" altLang="ko-KR" sz="1400" dirty="0" smtClean="0"/>
                <a:t> expression in 113 tissue samples </a:t>
              </a:r>
              <a:endParaRPr lang="ko-KR" alt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4633" y="1907977"/>
              <a:ext cx="3864429" cy="381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Vector multiplication</a:t>
              </a:r>
            </a:p>
            <a:p>
              <a:pPr algn="ctr"/>
              <a:r>
                <a:rPr lang="en-US" altLang="ko-KR" dirty="0" smtClean="0"/>
                <a:t>(113x113)</a:t>
              </a:r>
              <a:endParaRPr lang="ko-KR" altLang="en-US" dirty="0"/>
            </a:p>
          </p:txBody>
        </p:sp>
      </p:grpSp>
      <p:sp>
        <p:nvSpPr>
          <p:cNvPr id="9" name="Cube 8"/>
          <p:cNvSpPr/>
          <p:nvPr/>
        </p:nvSpPr>
        <p:spPr>
          <a:xfrm>
            <a:off x="4788758" y="2764283"/>
            <a:ext cx="977149" cy="2961605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>
            <a:stCxn id="5" idx="3"/>
            <a:endCxn id="9" idx="2"/>
          </p:cNvCxnSpPr>
          <p:nvPr/>
        </p:nvCxnSpPr>
        <p:spPr>
          <a:xfrm flipV="1">
            <a:off x="4322233" y="4443427"/>
            <a:ext cx="466525" cy="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85655" y="6071783"/>
            <a:ext cx="1159933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Conv</a:t>
            </a:r>
            <a:r>
              <a:rPr lang="en-US" altLang="ko-KR" sz="1400" dirty="0" smtClean="0"/>
              <a:t> layers</a:t>
            </a:r>
            <a:endParaRPr lang="ko-KR" altLang="en-US" sz="1400" dirty="0"/>
          </a:p>
        </p:txBody>
      </p:sp>
      <p:sp>
        <p:nvSpPr>
          <p:cNvPr id="90" name="Rectangle 89"/>
          <p:cNvSpPr/>
          <p:nvPr/>
        </p:nvSpPr>
        <p:spPr>
          <a:xfrm>
            <a:off x="7806147" y="3268317"/>
            <a:ext cx="402772" cy="2226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ectangle 90"/>
          <p:cNvSpPr/>
          <p:nvPr/>
        </p:nvSpPr>
        <p:spPr>
          <a:xfrm>
            <a:off x="8451801" y="3268317"/>
            <a:ext cx="402772" cy="2226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ectangle 91"/>
          <p:cNvSpPr/>
          <p:nvPr/>
        </p:nvSpPr>
        <p:spPr>
          <a:xfrm>
            <a:off x="9097455" y="3874108"/>
            <a:ext cx="402772" cy="101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Cube 109"/>
          <p:cNvSpPr/>
          <p:nvPr/>
        </p:nvSpPr>
        <p:spPr>
          <a:xfrm>
            <a:off x="5471473" y="2985277"/>
            <a:ext cx="616816" cy="2612457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Cube 110"/>
          <p:cNvSpPr/>
          <p:nvPr/>
        </p:nvSpPr>
        <p:spPr>
          <a:xfrm>
            <a:off x="5962361" y="3234873"/>
            <a:ext cx="608054" cy="2053035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88758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47147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64</a:t>
            </a:r>
            <a:endParaRPr lang="ko-KR" alt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96829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700155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342410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906549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9743109" y="4190000"/>
            <a:ext cx="402772" cy="3830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21" name="Straight Arrow Connector 120"/>
          <p:cNvCxnSpPr>
            <a:stCxn id="111" idx="4"/>
            <a:endCxn id="90" idx="1"/>
          </p:cNvCxnSpPr>
          <p:nvPr/>
        </p:nvCxnSpPr>
        <p:spPr>
          <a:xfrm flipV="1">
            <a:off x="6323569" y="4381528"/>
            <a:ext cx="1482578" cy="3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8208919" y="4381527"/>
            <a:ext cx="2428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91" idx="3"/>
            <a:endCxn id="92" idx="1"/>
          </p:cNvCxnSpPr>
          <p:nvPr/>
        </p:nvCxnSpPr>
        <p:spPr>
          <a:xfrm flipV="1">
            <a:off x="8854573" y="4381527"/>
            <a:ext cx="2428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2" idx="3"/>
            <a:endCxn id="118" idx="1"/>
          </p:cNvCxnSpPr>
          <p:nvPr/>
        </p:nvCxnSpPr>
        <p:spPr>
          <a:xfrm>
            <a:off x="9500227" y="4381527"/>
            <a:ext cx="2428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298452" y="6066911"/>
            <a:ext cx="124617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Dense layers</a:t>
            </a:r>
            <a:endParaRPr lang="ko-KR" altLang="en-US" sz="1400" dirty="0"/>
          </a:p>
        </p:txBody>
      </p:sp>
      <p:sp>
        <p:nvSpPr>
          <p:cNvPr id="139" name="Rectangle 138"/>
          <p:cNvSpPr/>
          <p:nvPr/>
        </p:nvSpPr>
        <p:spPr>
          <a:xfrm>
            <a:off x="10940537" y="4190000"/>
            <a:ext cx="402772" cy="3830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9331141" y="3351876"/>
            <a:ext cx="126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255969" y="3128995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Known answer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3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AI-based PPI prediction 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0026" y="2231574"/>
            <a:ext cx="4172207" cy="4117777"/>
            <a:chOff x="356855" y="1600200"/>
            <a:chExt cx="4172207" cy="4117777"/>
          </a:xfrm>
        </p:grpSpPr>
        <p:sp>
          <p:nvSpPr>
            <p:cNvPr id="3" name="TextBox 2"/>
            <p:cNvSpPr txBox="1"/>
            <p:nvPr/>
          </p:nvSpPr>
          <p:spPr>
            <a:xfrm>
              <a:off x="1665094" y="1600200"/>
              <a:ext cx="1635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Protein </a:t>
              </a:r>
              <a:r>
                <a:rPr lang="en-US" altLang="ko-KR" sz="1400" b="1" dirty="0" smtClean="0"/>
                <a:t>A vector</a:t>
              </a:r>
              <a:r>
                <a:rPr lang="en-US" altLang="ko-KR" sz="1400" dirty="0" smtClean="0"/>
                <a:t> </a:t>
              </a:r>
              <a:endParaRPr lang="ko-KR" altLang="en-US" sz="1400" dirty="0"/>
            </a:p>
          </p:txBody>
        </p:sp>
        <p:sp>
          <p:nvSpPr>
            <p:cNvPr id="4" name="TextBox 3"/>
            <p:cNvSpPr txBox="1"/>
            <p:nvPr/>
          </p:nvSpPr>
          <p:spPr>
            <a:xfrm rot="16200000">
              <a:off x="-294284" y="3642074"/>
              <a:ext cx="161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Protein B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/>
                <a:t>vector </a:t>
              </a:r>
              <a:endParaRPr lang="ko-KR" alt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64633" y="1907977"/>
              <a:ext cx="3864429" cy="381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Vector multiplication</a:t>
              </a:r>
            </a:p>
            <a:p>
              <a:pPr algn="ctr"/>
              <a:endParaRPr lang="ko-KR" altLang="en-US" dirty="0"/>
            </a:p>
          </p:txBody>
        </p:sp>
      </p:grpSp>
      <p:sp>
        <p:nvSpPr>
          <p:cNvPr id="9" name="Cube 8"/>
          <p:cNvSpPr/>
          <p:nvPr/>
        </p:nvSpPr>
        <p:spPr>
          <a:xfrm>
            <a:off x="4788758" y="2764283"/>
            <a:ext cx="977149" cy="2961605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/>
          <p:cNvCxnSpPr>
            <a:stCxn id="5" idx="3"/>
            <a:endCxn id="9" idx="2"/>
          </p:cNvCxnSpPr>
          <p:nvPr/>
        </p:nvCxnSpPr>
        <p:spPr>
          <a:xfrm flipV="1">
            <a:off x="4322233" y="4443427"/>
            <a:ext cx="466525" cy="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85655" y="6071783"/>
            <a:ext cx="1159933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Conv</a:t>
            </a:r>
            <a:r>
              <a:rPr lang="en-US" altLang="ko-KR" sz="1400" dirty="0" smtClean="0"/>
              <a:t> layers</a:t>
            </a:r>
            <a:endParaRPr lang="ko-KR" altLang="en-US" sz="1400" dirty="0"/>
          </a:p>
        </p:txBody>
      </p:sp>
      <p:sp>
        <p:nvSpPr>
          <p:cNvPr id="90" name="Rectangle 89"/>
          <p:cNvSpPr/>
          <p:nvPr/>
        </p:nvSpPr>
        <p:spPr>
          <a:xfrm>
            <a:off x="7806147" y="3268317"/>
            <a:ext cx="402772" cy="2226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ectangle 90"/>
          <p:cNvSpPr/>
          <p:nvPr/>
        </p:nvSpPr>
        <p:spPr>
          <a:xfrm>
            <a:off x="8451801" y="3268317"/>
            <a:ext cx="402772" cy="22264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ectangle 91"/>
          <p:cNvSpPr/>
          <p:nvPr/>
        </p:nvSpPr>
        <p:spPr>
          <a:xfrm>
            <a:off x="9097455" y="3874108"/>
            <a:ext cx="402772" cy="101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Cube 109"/>
          <p:cNvSpPr/>
          <p:nvPr/>
        </p:nvSpPr>
        <p:spPr>
          <a:xfrm>
            <a:off x="5471473" y="2985277"/>
            <a:ext cx="616816" cy="2612457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Cube 110"/>
          <p:cNvSpPr/>
          <p:nvPr/>
        </p:nvSpPr>
        <p:spPr>
          <a:xfrm>
            <a:off x="5962361" y="3234873"/>
            <a:ext cx="608054" cy="2053035"/>
          </a:xfrm>
          <a:prstGeom prst="cube">
            <a:avLst>
              <a:gd name="adj" fmla="val 40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88758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47147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64</a:t>
            </a:r>
            <a:endParaRPr lang="ko-KR" alt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96829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700155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342410" y="567351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128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9065493" y="567351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9743109" y="4190000"/>
            <a:ext cx="402772" cy="3830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21" name="Straight Arrow Connector 120"/>
          <p:cNvCxnSpPr>
            <a:stCxn id="111" idx="4"/>
            <a:endCxn id="90" idx="1"/>
          </p:cNvCxnSpPr>
          <p:nvPr/>
        </p:nvCxnSpPr>
        <p:spPr>
          <a:xfrm flipV="1">
            <a:off x="6323569" y="4381528"/>
            <a:ext cx="1482578" cy="3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8208919" y="4381527"/>
            <a:ext cx="2428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91" idx="3"/>
            <a:endCxn id="92" idx="1"/>
          </p:cNvCxnSpPr>
          <p:nvPr/>
        </p:nvCxnSpPr>
        <p:spPr>
          <a:xfrm flipV="1">
            <a:off x="8854573" y="4381527"/>
            <a:ext cx="2428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2" idx="3"/>
            <a:endCxn id="118" idx="1"/>
          </p:cNvCxnSpPr>
          <p:nvPr/>
        </p:nvCxnSpPr>
        <p:spPr>
          <a:xfrm>
            <a:off x="9500227" y="4381527"/>
            <a:ext cx="2428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298452" y="6066911"/>
            <a:ext cx="124617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Dense layers</a:t>
            </a:r>
            <a:endParaRPr lang="ko-KR" altLang="en-US" sz="1400" dirty="0"/>
          </a:p>
        </p:txBody>
      </p:sp>
      <p:sp>
        <p:nvSpPr>
          <p:cNvPr id="139" name="Rectangle 138"/>
          <p:cNvSpPr/>
          <p:nvPr/>
        </p:nvSpPr>
        <p:spPr>
          <a:xfrm>
            <a:off x="10940537" y="4190000"/>
            <a:ext cx="402772" cy="3830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9331141" y="3351876"/>
            <a:ext cx="126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255969" y="3128995"/>
            <a:ext cx="17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Known answer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AI-based PPI prediction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61" r="1288"/>
          <a:stretch/>
        </p:blipFill>
        <p:spPr>
          <a:xfrm>
            <a:off x="468087" y="1817915"/>
            <a:ext cx="3886200" cy="2486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980" y="1459861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Within training set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980" y="4661994"/>
            <a:ext cx="1972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Applying test set</a:t>
            </a:r>
          </a:p>
          <a:p>
            <a:r>
              <a:rPr lang="en-US" altLang="ko-KR" sz="1400" dirty="0"/>
              <a:t>Accuracy : </a:t>
            </a:r>
            <a:r>
              <a:rPr lang="en-US" altLang="ko-KR" sz="1400" dirty="0" smtClean="0"/>
              <a:t>0.7755</a:t>
            </a:r>
            <a:endParaRPr lang="ko-KR" alt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333" y="1798361"/>
            <a:ext cx="39528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selection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 데이터 중 중요한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만을 골라내는 일</a:t>
            </a:r>
            <a:endParaRPr lang="en-US" altLang="ko-KR" dirty="0"/>
          </a:p>
          <a:p>
            <a:r>
              <a:rPr lang="ko-KR" altLang="en-US" dirty="0" smtClean="0"/>
              <a:t>데이터를 기반으로 주요 </a:t>
            </a:r>
            <a:r>
              <a:rPr lang="en-US" altLang="ko-KR" dirty="0" smtClean="0"/>
              <a:t>locus </a:t>
            </a:r>
            <a:r>
              <a:rPr lang="ko-KR" altLang="en-US" dirty="0" smtClean="0"/>
              <a:t>를 찾는 생물학적 질문에 잘 맞는 방법</a:t>
            </a:r>
            <a:endParaRPr lang="en-US" altLang="ko-KR" dirty="0" smtClean="0"/>
          </a:p>
          <a:p>
            <a:r>
              <a:rPr lang="en-US" altLang="ko-KR" dirty="0" smtClean="0"/>
              <a:t>QTL </a:t>
            </a:r>
            <a:r>
              <a:rPr lang="ko-KR" altLang="en-US" dirty="0" smtClean="0"/>
              <a:t>도 일종의 </a:t>
            </a:r>
            <a:r>
              <a:rPr lang="en-US" altLang="ko-KR" dirty="0" smtClean="0"/>
              <a:t>Feature selection </a:t>
            </a:r>
          </a:p>
          <a:p>
            <a:r>
              <a:rPr lang="ko-KR" altLang="en-US" dirty="0" smtClean="0"/>
              <a:t>전통 머신러닝이 간편하다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네트워크 구조 고민이 없습니다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4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Differentially expressed gene (DEG)</a:t>
            </a:r>
            <a:endParaRPr lang="ko-KR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76432" y="1660761"/>
            <a:ext cx="4737235" cy="3079875"/>
            <a:chOff x="346281" y="1742496"/>
            <a:chExt cx="4737235" cy="3079875"/>
          </a:xfrm>
        </p:grpSpPr>
        <p:sp>
          <p:nvSpPr>
            <p:cNvPr id="7" name="Rectangle 6"/>
            <p:cNvSpPr/>
            <p:nvPr/>
          </p:nvSpPr>
          <p:spPr>
            <a:xfrm>
              <a:off x="1469571" y="2111828"/>
              <a:ext cx="3048000" cy="27105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281" y="2111828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1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6281" y="3015342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6281" y="2563585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281" y="3467099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6281" y="3918856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5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6281" y="437061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 6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9571" y="1742496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Genes (n &gt; 20000)</a:t>
              </a:r>
              <a:endParaRPr lang="ko-KR" alt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7202" y="2111829"/>
              <a:ext cx="456314" cy="1272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27202" y="3467099"/>
              <a:ext cx="456314" cy="13552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4363461" y="2598939"/>
              <a:ext cx="981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09823" y="4946682"/>
            <a:ext cx="411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Random forest algorithm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Important features (Genes)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Well cluster with categories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DEG solution with supervised ML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5253671" y="3940145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Treatment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033901" y="1600200"/>
            <a:ext cx="2514328" cy="4753352"/>
            <a:chOff x="6825616" y="1368827"/>
            <a:chExt cx="2514328" cy="47533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5616" y="1368827"/>
              <a:ext cx="2514328" cy="460737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7710187" y="5236029"/>
              <a:ext cx="1499127" cy="740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 rot="18790977">
              <a:off x="7702290" y="5336110"/>
              <a:ext cx="760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control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 rot="18790977">
              <a:off x="7993576" y="5458022"/>
              <a:ext cx="10205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Treatment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7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ML-based gene network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637" y="1944445"/>
            <a:ext cx="95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1</a:t>
            </a:r>
          </a:p>
          <a:p>
            <a:r>
              <a:rPr lang="en-US" altLang="ko-KR" dirty="0" smtClean="0"/>
              <a:t>Gene 2</a:t>
            </a:r>
          </a:p>
          <a:p>
            <a:r>
              <a:rPr lang="en-US" altLang="ko-KR" dirty="0" smtClean="0"/>
              <a:t>Gene 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:</a:t>
            </a:r>
          </a:p>
          <a:p>
            <a:r>
              <a:rPr lang="en-US" altLang="ko-KR" dirty="0" smtClean="0"/>
              <a:t>Gene 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9252" y="1449595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Sample1  Sample2  Sample3  Sample4 … </a:t>
            </a:r>
            <a:r>
              <a:rPr lang="en-US" altLang="ko-KR" dirty="0" err="1" smtClean="0"/>
              <a:t>SampleN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409252" y="1944445"/>
            <a:ext cx="5487400" cy="147732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 expression (TPM)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59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ML-based gene network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637" y="1944445"/>
            <a:ext cx="1165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1</a:t>
            </a:r>
          </a:p>
          <a:p>
            <a:r>
              <a:rPr lang="en-US" altLang="ko-KR" dirty="0" smtClean="0"/>
              <a:t>Gene 2</a:t>
            </a:r>
          </a:p>
          <a:p>
            <a:r>
              <a:rPr lang="en-US" altLang="ko-KR" dirty="0" smtClean="0"/>
              <a:t>Gene 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:</a:t>
            </a:r>
          </a:p>
          <a:p>
            <a:r>
              <a:rPr lang="en-US" altLang="ko-KR" dirty="0" smtClean="0"/>
              <a:t>Gene n-1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9252" y="1449595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Sample1  Sample2  Sample3  Sample4 … </a:t>
            </a:r>
            <a:r>
              <a:rPr lang="en-US" altLang="ko-KR" dirty="0" err="1" smtClean="0"/>
              <a:t>SampleN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409252" y="1944445"/>
            <a:ext cx="5487400" cy="147732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 expression (TPM)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637" y="3631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n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409252" y="3506049"/>
            <a:ext cx="5487400" cy="5199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 expression (TPM)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078" y="247425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3916" y="353298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96267" y="2843591"/>
            <a:ext cx="20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WX + b = 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23807" y="3902316"/>
            <a:ext cx="19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 selection</a:t>
            </a:r>
            <a:endParaRPr lang="ko-KR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015681" y="3489922"/>
            <a:ext cx="0" cy="41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8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- 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지도 학습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Regression - </a:t>
            </a:r>
            <a:r>
              <a:rPr lang="ko-KR" altLang="en-US" dirty="0" smtClean="0"/>
              <a:t>양적인 값을 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수량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QTL mapping</a:t>
            </a:r>
          </a:p>
          <a:p>
            <a:pPr lvl="1"/>
            <a:r>
              <a:rPr lang="en-US" altLang="ko-KR" dirty="0" smtClean="0"/>
              <a:t>Classification - </a:t>
            </a:r>
            <a:r>
              <a:rPr lang="ko-KR" altLang="en-US" dirty="0" smtClean="0"/>
              <a:t>질적인 값을 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저항성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감수성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991997" y="3754512"/>
            <a:ext cx="4155369" cy="1846660"/>
            <a:chOff x="6658983" y="3684350"/>
            <a:chExt cx="4155369" cy="1846660"/>
          </a:xfrm>
        </p:grpSpPr>
        <p:sp>
          <p:nvSpPr>
            <p:cNvPr id="4" name="TextBox 3"/>
            <p:cNvSpPr txBox="1"/>
            <p:nvPr/>
          </p:nvSpPr>
          <p:spPr>
            <a:xfrm>
              <a:off x="6658983" y="4053682"/>
              <a:ext cx="138826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Marker 1</a:t>
              </a:r>
            </a:p>
            <a:p>
              <a:r>
                <a:rPr lang="en-US" altLang="ko-KR" dirty="0" smtClean="0"/>
                <a:t>Marker 2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: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:</a:t>
              </a:r>
            </a:p>
            <a:p>
              <a:r>
                <a:rPr lang="en-US" altLang="ko-KR" dirty="0" smtClean="0"/>
                <a:t>Marker 100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7248" y="3684350"/>
              <a:ext cx="27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Acc1 Acc2 … … </a:t>
              </a:r>
              <a:r>
                <a:rPr lang="en-US" altLang="ko-KR" dirty="0" err="1" smtClean="0"/>
                <a:t>Acc</a:t>
              </a:r>
              <a:r>
                <a:rPr lang="en-US" altLang="ko-KR" dirty="0" smtClean="0"/>
                <a:t> 100</a:t>
              </a:r>
              <a:endParaRPr lang="ko-KR" alt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47248" y="4053682"/>
              <a:ext cx="2767103" cy="147732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75250" y="4561242"/>
              <a:ext cx="192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100 x 100 matrix</a:t>
              </a:r>
              <a:endParaRPr lang="ko-KR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91998" y="5791672"/>
            <a:ext cx="4155368" cy="369332"/>
            <a:chOff x="5464884" y="5561843"/>
            <a:chExt cx="4155368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464884" y="5561843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Phenotype</a:t>
              </a:r>
              <a:endParaRPr lang="ko-KR" alt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3149" y="5561843"/>
              <a:ext cx="2767103" cy="36933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n w="0"/>
                  <a:solidFill>
                    <a:schemeClr val="tx1"/>
                  </a:solidFill>
                </a:rPr>
                <a:t>1 x 100 vector</a:t>
              </a:r>
              <a:endParaRPr lang="ko-KR" altLang="en-US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17470" y="3754512"/>
            <a:ext cx="4794262" cy="2574751"/>
            <a:chOff x="3532272" y="1531954"/>
            <a:chExt cx="4794262" cy="257475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272" y="1531954"/>
              <a:ext cx="4794262" cy="234958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57747" y="3734258"/>
              <a:ext cx="1926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continuous values </a:t>
              </a:r>
              <a:endParaRPr lang="ko-KR" alt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48974" y="3737373"/>
              <a:ext cx="20987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discrete values/class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4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ML-based gene network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637" y="1944445"/>
            <a:ext cx="1165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1</a:t>
            </a:r>
          </a:p>
          <a:p>
            <a:r>
              <a:rPr lang="en-US" altLang="ko-KR" dirty="0" smtClean="0"/>
              <a:t>Gene 2</a:t>
            </a:r>
          </a:p>
          <a:p>
            <a:r>
              <a:rPr lang="en-US" altLang="ko-KR" dirty="0" smtClean="0"/>
              <a:t>Gene 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:</a:t>
            </a:r>
          </a:p>
          <a:p>
            <a:r>
              <a:rPr lang="en-US" altLang="ko-KR" dirty="0" smtClean="0"/>
              <a:t>Gene n-1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9252" y="1449595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Sample1  Sample2  Sample3  Sample4 … </a:t>
            </a:r>
            <a:r>
              <a:rPr lang="en-US" altLang="ko-KR" dirty="0" err="1" smtClean="0"/>
              <a:t>SampleN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409252" y="1944445"/>
            <a:ext cx="5487400" cy="147732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 expression (TPM)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637" y="36315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n</a:t>
            </a:r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409252" y="3506049"/>
            <a:ext cx="5487400" cy="5199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 expression (TPM)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078" y="247425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3916" y="353298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96267" y="2843591"/>
            <a:ext cx="20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WX + b = 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23807" y="3902316"/>
            <a:ext cx="19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 selection</a:t>
            </a:r>
            <a:endParaRPr lang="ko-KR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015681" y="3489922"/>
            <a:ext cx="0" cy="41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09252" y="1449595"/>
            <a:ext cx="1032734" cy="28220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68554" y="4481443"/>
            <a:ext cx="5423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 1 = [ 0.1, 0.5, 0.6, 0.1, 0.3] 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        = [ 2  , 0  , 5  , 0  , 3  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G6       = 0.2 + 3.0 + 0.9 = 4.1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033656" y="4750768"/>
            <a:ext cx="3066554" cy="344245"/>
            <a:chOff x="3033656" y="4750768"/>
            <a:chExt cx="3066554" cy="344245"/>
          </a:xfrm>
        </p:grpSpPr>
        <p:sp>
          <p:nvSpPr>
            <p:cNvPr id="15" name="Oval 14"/>
            <p:cNvSpPr/>
            <p:nvPr/>
          </p:nvSpPr>
          <p:spPr>
            <a:xfrm>
              <a:off x="3033656" y="4750768"/>
              <a:ext cx="344245" cy="3442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380160" y="4750768"/>
              <a:ext cx="344245" cy="3442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55965" y="4750768"/>
              <a:ext cx="344245" cy="3442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15171" y="41918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064" y="41918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g3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46298" y="41918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72958" y="41918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04617" y="41918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g2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8108151" y="4481443"/>
            <a:ext cx="2018666" cy="1966955"/>
            <a:chOff x="8108151" y="4481443"/>
            <a:chExt cx="2018666" cy="1966955"/>
          </a:xfrm>
        </p:grpSpPr>
        <p:sp>
          <p:nvSpPr>
            <p:cNvPr id="25" name="Oval 24"/>
            <p:cNvSpPr/>
            <p:nvPr/>
          </p:nvSpPr>
          <p:spPr>
            <a:xfrm>
              <a:off x="8108151" y="4591219"/>
              <a:ext cx="692902" cy="6690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g6</a:t>
              </a:r>
              <a:endParaRPr lang="ko-KR" altLang="en-US" sz="14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589184" y="4591219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g1</a:t>
              </a:r>
              <a:endParaRPr lang="ko-KR" altLang="en-US" sz="1200" dirty="0"/>
            </a:p>
          </p:txBody>
        </p:sp>
        <p:cxnSp>
          <p:nvCxnSpPr>
            <p:cNvPr id="27" name="Straight Connector 26"/>
            <p:cNvCxnSpPr>
              <a:stCxn id="25" idx="6"/>
              <a:endCxn id="26" idx="2"/>
            </p:cNvCxnSpPr>
            <p:nvPr/>
          </p:nvCxnSpPr>
          <p:spPr>
            <a:xfrm flipV="1">
              <a:off x="8801053" y="4850776"/>
              <a:ext cx="788131" cy="749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801053" y="4481443"/>
              <a:ext cx="734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edge</a:t>
              </a:r>
              <a:endParaRPr lang="ko-KR" alt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9589184" y="5260252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g3</a:t>
              </a:r>
              <a:endParaRPr lang="ko-KR" altLang="en-US" sz="12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9589184" y="5929285"/>
              <a:ext cx="537633" cy="5191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g5</a:t>
              </a:r>
              <a:endParaRPr lang="ko-KR" altLang="en-US" sz="1200" dirty="0"/>
            </a:p>
          </p:txBody>
        </p:sp>
        <p:cxnSp>
          <p:nvCxnSpPr>
            <p:cNvPr id="33" name="Straight Connector 32"/>
            <p:cNvCxnSpPr>
              <a:stCxn id="25" idx="6"/>
              <a:endCxn id="30" idx="2"/>
            </p:cNvCxnSpPr>
            <p:nvPr/>
          </p:nvCxnSpPr>
          <p:spPr>
            <a:xfrm>
              <a:off x="8801053" y="4925736"/>
              <a:ext cx="788131" cy="594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5" idx="6"/>
              <a:endCxn id="31" idx="2"/>
            </p:cNvCxnSpPr>
            <p:nvPr/>
          </p:nvCxnSpPr>
          <p:spPr>
            <a:xfrm>
              <a:off x="8801053" y="4925736"/>
              <a:ext cx="788131" cy="1263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2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ML-based gene network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0" y="2403088"/>
            <a:ext cx="1993470" cy="1877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0" y="2375804"/>
            <a:ext cx="2008162" cy="193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42" y="2264927"/>
            <a:ext cx="2183803" cy="215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019" y="2264908"/>
            <a:ext cx="2216074" cy="2153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699" y="2133434"/>
            <a:ext cx="2378171" cy="241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54" y="4179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 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6707" y="4179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 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90507" y="4179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 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8604" y="4179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 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42003" y="417956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 3</a:t>
            </a:r>
            <a:endParaRPr lang="ko-KR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649045" y="5194074"/>
            <a:ext cx="3363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Number of nodes: 52032</a:t>
            </a:r>
          </a:p>
          <a:p>
            <a:r>
              <a:rPr lang="en-US" altLang="ko-KR" dirty="0"/>
              <a:t>Number of edges: 2798708</a:t>
            </a:r>
          </a:p>
          <a:p>
            <a:r>
              <a:rPr lang="en-US" altLang="ko-KR" dirty="0"/>
              <a:t>Average degree: 107.5764</a:t>
            </a:r>
            <a:endParaRPr lang="ko-KR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53504" y="5194074"/>
            <a:ext cx="2135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Arabidopsis PPI</a:t>
            </a:r>
          </a:p>
          <a:p>
            <a:r>
              <a:rPr lang="en-US" altLang="ko-KR" dirty="0" smtClean="0"/>
              <a:t>2661 </a:t>
            </a:r>
            <a:r>
              <a:rPr lang="en-US" altLang="ko-KR" dirty="0"/>
              <a:t>proteins</a:t>
            </a:r>
          </a:p>
          <a:p>
            <a:r>
              <a:rPr lang="en-US" altLang="ko-KR" dirty="0"/>
              <a:t>5664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4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05960" y="16972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RN1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2522" y="277547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FLC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73474" y="376428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FT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0093" y="4761451"/>
            <a:ext cx="17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SOC1 (AGL20)</a:t>
            </a:r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087878" y="2101786"/>
            <a:ext cx="215545" cy="603332"/>
            <a:chOff x="3327400" y="1784866"/>
            <a:chExt cx="215545" cy="603332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431689" y="1784866"/>
              <a:ext cx="0" cy="603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27400" y="2388198"/>
              <a:ext cx="2155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087878" y="3112314"/>
            <a:ext cx="215545" cy="603332"/>
            <a:chOff x="3327400" y="1784866"/>
            <a:chExt cx="215545" cy="60333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431689" y="1784866"/>
              <a:ext cx="0" cy="603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327400" y="2388198"/>
              <a:ext cx="2155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 flipH="1">
            <a:off x="1193909" y="4133618"/>
            <a:ext cx="3483" cy="619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27" y="1697278"/>
            <a:ext cx="4019550" cy="42576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13" y="4139746"/>
            <a:ext cx="2725927" cy="27004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54" y="484094"/>
            <a:ext cx="3714750" cy="3514725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5334000" y="1881944"/>
            <a:ext cx="1447800" cy="35951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783186" y="4447373"/>
            <a:ext cx="1365757" cy="857933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818" y="3562948"/>
            <a:ext cx="3145971" cy="3301054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6864791" y="4365171"/>
            <a:ext cx="1909095" cy="1366716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93324" y="565497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AP1</a:t>
            </a:r>
            <a:endParaRPr lang="ko-KR" alt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195650" y="5130783"/>
            <a:ext cx="0" cy="550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ML-based gene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38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23" y="94362"/>
            <a:ext cx="7074112" cy="6660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9232" y="3769619"/>
            <a:ext cx="30399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EFR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Functions </a:t>
            </a:r>
            <a:r>
              <a:rPr lang="en-US" altLang="ko-KR" sz="1400" dirty="0"/>
              <a:t>as the receptor for bacterial PAMP (pathogen associated molecular </a:t>
            </a:r>
            <a:r>
              <a:rPr lang="en-US" altLang="ko-KR" sz="1400" dirty="0" smtClean="0"/>
              <a:t>patterns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EF-</a:t>
            </a:r>
            <a:r>
              <a:rPr lang="en-US" altLang="ko-KR" sz="1400" dirty="0" err="1" smtClean="0"/>
              <a:t>Tu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6" name="Rectangle 5"/>
          <p:cNvSpPr/>
          <p:nvPr/>
        </p:nvSpPr>
        <p:spPr>
          <a:xfrm>
            <a:off x="7426363" y="5154614"/>
            <a:ext cx="350340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SD1-29 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detected </a:t>
            </a:r>
            <a:r>
              <a:rPr lang="en-US" altLang="ko-KR" sz="1400" dirty="0"/>
              <a:t>LPS of Pseudomonas and </a:t>
            </a:r>
            <a:r>
              <a:rPr lang="en-US" altLang="ko-KR" sz="1400" dirty="0" err="1"/>
              <a:t>Xanthomonas</a:t>
            </a:r>
            <a:r>
              <a:rPr lang="en-US" altLang="ko-KR" sz="1400" dirty="0"/>
              <a:t> species for which it serves as a microbe associated molecular pattern triggering innate immunity.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426363" y="2397178"/>
            <a:ext cx="39659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FLS2 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is </a:t>
            </a:r>
            <a:r>
              <a:rPr lang="en-US" altLang="ko-KR" sz="1400" dirty="0"/>
              <a:t>involved in MAP kinase </a:t>
            </a:r>
            <a:r>
              <a:rPr lang="en-US" altLang="ko-KR" sz="1400" dirty="0" err="1"/>
              <a:t>signalling</a:t>
            </a:r>
            <a:r>
              <a:rPr lang="en-US" altLang="ko-KR" sz="1400" dirty="0"/>
              <a:t> relay involved in innate immunity. Essential in the perception of </a:t>
            </a:r>
            <a:r>
              <a:rPr lang="en-US" altLang="ko-KR" sz="1400" dirty="0" err="1"/>
              <a:t>flagellin</a:t>
            </a:r>
            <a:r>
              <a:rPr lang="en-US" altLang="ko-KR" sz="1400" dirty="0"/>
              <a:t>, a potent elicitor of the defense response.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56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신경망에 대해 설명하였다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신경망을 이용한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훈련데이터가 충분하고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신경망 구조가 적절히 디자인된다면 매우 훌륭한 성능을 낸다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질문에 따라서 다양한 데이터 통합에 용이 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신경망 구조를 창의적으로 수정하여 훈련 효율을 높일 수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생물학적 질문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실용적인 질문에 따라 훈련데이터 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신경망 구조에 대한 고민이 필요하다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전통 </a:t>
            </a:r>
            <a:r>
              <a:rPr lang="en-US" altLang="ko-KR" dirty="0" smtClean="0"/>
              <a:t>ML</a:t>
            </a:r>
            <a:r>
              <a:rPr lang="ko-KR" altLang="en-US" dirty="0"/>
              <a:t> </a:t>
            </a:r>
            <a:r>
              <a:rPr lang="ko-KR" altLang="en-US" dirty="0" smtClean="0"/>
              <a:t>역시 여전히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생물 데이터는 자본이 많이 투자되는 일부 데이터를 제외하고는 여전히 빅데이터가 아니다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경우 모델을 생성하는데 전통 </a:t>
            </a:r>
            <a:r>
              <a:rPr lang="en-US" altLang="ko-KR" dirty="0" smtClean="0"/>
              <a:t>ML</a:t>
            </a:r>
            <a:r>
              <a:rPr lang="ko-KR" altLang="en-US" dirty="0" smtClean="0"/>
              <a:t>쪽이 효율이 좋음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8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Genome selection</a:t>
            </a:r>
            <a:endParaRPr lang="ko-KR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28" y="1190138"/>
            <a:ext cx="5900326" cy="54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- 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비지도 학습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Clustering </a:t>
            </a:r>
          </a:p>
          <a:p>
            <a:pPr lvl="2"/>
            <a:r>
              <a:rPr lang="en-US" altLang="ko-KR" dirty="0" smtClean="0"/>
              <a:t>Genetic map construction</a:t>
            </a:r>
          </a:p>
          <a:p>
            <a:pPr lvl="2"/>
            <a:r>
              <a:rPr lang="en-US" altLang="ko-KR" dirty="0" err="1" smtClean="0"/>
              <a:t>RNAseq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heatmap</a:t>
            </a:r>
            <a:r>
              <a:rPr lang="en-US" altLang="ko-KR" dirty="0" smtClean="0"/>
              <a:t> clustering 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873674" y="1600200"/>
            <a:ext cx="4703596" cy="1846660"/>
            <a:chOff x="6658983" y="3684350"/>
            <a:chExt cx="4703596" cy="1846660"/>
          </a:xfrm>
        </p:grpSpPr>
        <p:sp>
          <p:nvSpPr>
            <p:cNvPr id="13" name="TextBox 12"/>
            <p:cNvSpPr txBox="1"/>
            <p:nvPr/>
          </p:nvSpPr>
          <p:spPr>
            <a:xfrm>
              <a:off x="6658983" y="4053682"/>
              <a:ext cx="132600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Gene 1</a:t>
              </a:r>
            </a:p>
            <a:p>
              <a:r>
                <a:rPr lang="en-US" altLang="ko-KR" dirty="0" smtClean="0"/>
                <a:t>Gene 2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: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:</a:t>
              </a:r>
            </a:p>
            <a:p>
              <a:r>
                <a:rPr lang="en-US" altLang="ko-KR" dirty="0" smtClean="0"/>
                <a:t>Gene 1000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7248" y="3684350"/>
              <a:ext cx="3315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Cond1 Cond2 … … Cond 10</a:t>
              </a:r>
              <a:endParaRPr lang="ko-KR" alt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47248" y="4053682"/>
              <a:ext cx="2767103" cy="147732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75250" y="4561242"/>
              <a:ext cx="192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1000 x 10 matrix</a:t>
              </a:r>
              <a:endParaRPr lang="ko-KR" alt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8"/>
          <a:stretch/>
        </p:blipFill>
        <p:spPr>
          <a:xfrm>
            <a:off x="5970966" y="3458528"/>
            <a:ext cx="4606304" cy="33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57" y="3458246"/>
            <a:ext cx="5099599" cy="3276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358" y="135087"/>
            <a:ext cx="9639300" cy="3209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2" y="15921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지도학습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8338" y="4911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비지도학습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1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 학습과 같은 질문을 해결한다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인간의 인식 체계를 모방해보자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4479" b="42966"/>
          <a:stretch/>
        </p:blipFill>
        <p:spPr>
          <a:xfrm>
            <a:off x="5574833" y="2263791"/>
            <a:ext cx="6000396" cy="40170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12415" y="6435456"/>
            <a:ext cx="225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DOI: 10.5772/51275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2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 학습과 같은 질문을 해결한다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인간의 인식 체계를 모방해보자</a:t>
            </a:r>
            <a:endParaRPr lang="en-US" altLang="ko-KR" dirty="0" smtClean="0"/>
          </a:p>
        </p:txBody>
      </p:sp>
      <p:sp>
        <p:nvSpPr>
          <p:cNvPr id="5" name="Rectangle 4"/>
          <p:cNvSpPr/>
          <p:nvPr/>
        </p:nvSpPr>
        <p:spPr>
          <a:xfrm>
            <a:off x="9912415" y="6435456"/>
            <a:ext cx="225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DOI: 10.5772/51275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045" t="-3208" r="-10566" b="46174"/>
          <a:stretch/>
        </p:blipFill>
        <p:spPr>
          <a:xfrm>
            <a:off x="5456499" y="2263791"/>
            <a:ext cx="6000396" cy="40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2718</Words>
  <Application>Microsoft Office PowerPoint</Application>
  <PresentationFormat>Widescreen</PresentationFormat>
  <Paragraphs>454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Courier New</vt:lpstr>
      <vt:lpstr>Office Theme</vt:lpstr>
      <vt:lpstr>인공지능, 기계학습</vt:lpstr>
      <vt:lpstr>인공지능</vt:lpstr>
      <vt:lpstr>PowerPoint Presentation</vt:lpstr>
      <vt:lpstr>기계학습 - Machine learning</vt:lpstr>
      <vt:lpstr>Genome selection</vt:lpstr>
      <vt:lpstr>기계학습 - Machine learning</vt:lpstr>
      <vt:lpstr>PowerPoint Presentation</vt:lpstr>
      <vt:lpstr>Neural network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NN in agriculture science </vt:lpstr>
      <vt:lpstr>Network structure problem </vt:lpstr>
      <vt:lpstr>Interactome network?</vt:lpstr>
      <vt:lpstr>PowerPoint Presentation</vt:lpstr>
      <vt:lpstr>PPI based GWAS analysis</vt:lpstr>
      <vt:lpstr>PPI based GWAS analysis</vt:lpstr>
      <vt:lpstr>PPI based GWAS analysis</vt:lpstr>
      <vt:lpstr>GWAS와 PPI를 이용한 network 구조 설계</vt:lpstr>
      <vt:lpstr>PowerPoint Presentation</vt:lpstr>
      <vt:lpstr>Training set problem </vt:lpstr>
      <vt:lpstr>구체적인 질문과 training set의 확보가 중요하다</vt:lpstr>
      <vt:lpstr>ML 성공적 적용 사례</vt:lpstr>
      <vt:lpstr>AI-based PPI prediction </vt:lpstr>
      <vt:lpstr>AI-based PPI prediction </vt:lpstr>
      <vt:lpstr>AI-based PPI prediction </vt:lpstr>
      <vt:lpstr>Feature selection</vt:lpstr>
      <vt:lpstr>Differentially expressed gene (DEG)</vt:lpstr>
      <vt:lpstr>ML-based gene network</vt:lpstr>
      <vt:lpstr>ML-based gene network</vt:lpstr>
      <vt:lpstr>ML-based gene network</vt:lpstr>
      <vt:lpstr>ML-based gene network</vt:lpstr>
      <vt:lpstr>ML-based gene network</vt:lpstr>
      <vt:lpstr>PowerPoint Presentation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인공지능, 기계학습</dc:title>
  <dc:creator>강양제</dc:creator>
  <cp:lastModifiedBy>강양제</cp:lastModifiedBy>
  <cp:revision>2</cp:revision>
  <dcterms:created xsi:type="dcterms:W3CDTF">2017-11-23T02:25:04Z</dcterms:created>
  <dcterms:modified xsi:type="dcterms:W3CDTF">2017-11-23T02:25:56Z</dcterms:modified>
</cp:coreProperties>
</file>